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nva Sans" panose="020B0604020202020204" charset="0"/>
      <p:regular r:id="rId14"/>
    </p:embeddedFont>
    <p:embeddedFont>
      <p:font typeface="Open Sans" panose="020B0606030504020204" pitchFamily="34" charset="0"/>
      <p:regular r:id="rId15"/>
    </p:embeddedFont>
    <p:embeddedFont>
      <p:font typeface="Open Sans Bold" panose="020B0604020202020204" charset="0"/>
      <p:regular r:id="rId16"/>
    </p:embeddedFont>
    <p:embeddedFont>
      <p:font typeface="Open Sauce" panose="020B0604020202020204" charset="0"/>
      <p:regular r:id="rId17"/>
    </p:embeddedFont>
    <p:embeddedFont>
      <p:font typeface="Red Hat Display" panose="020B0604020202020204" charset="0"/>
      <p:regular r:id="rId18"/>
    </p:embeddedFont>
    <p:embeddedFont>
      <p:font typeface="Red Hat Display Bold" panose="020B0604020202020204" charset="0"/>
      <p:regular r:id="rId19"/>
    </p:embeddedFont>
    <p:embeddedFont>
      <p:font typeface="TT Interphases" panose="020B0604020202020204" charset="0"/>
      <p:regular r:id="rId20"/>
    </p:embeddedFont>
    <p:embeddedFont>
      <p:font typeface="TT Interphases 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jpeg>
</file>

<file path=ppt/media/image2.jpe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slide" Target="slide4.xml"/><Relationship Id="rId7" Type="http://schemas.openxmlformats.org/officeDocument/2006/relationships/slide" Target="slide8.xml"/><Relationship Id="rId2" Type="http://schemas.openxmlformats.org/officeDocument/2006/relationships/slide" Target="slide3.xml"/><Relationship Id="rId1" Type="http://schemas.openxmlformats.org/officeDocument/2006/relationships/slideLayout" Target="../slideLayouts/slideLayout7.xml"/><Relationship Id="rId6" Type="http://schemas.openxmlformats.org/officeDocument/2006/relationships/slide" Target="slide7.xml"/><Relationship Id="rId5" Type="http://schemas.openxmlformats.org/officeDocument/2006/relationships/slide" Target="slide6.xml"/><Relationship Id="rId4" Type="http://schemas.openxmlformats.org/officeDocument/2006/relationships/slide" Target="slide5.xml"/><Relationship Id="rId9" Type="http://schemas.openxmlformats.org/officeDocument/2006/relationships/slide" Target="slide1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slide" Target="slide4.xml"/><Relationship Id="rId1" Type="http://schemas.openxmlformats.org/officeDocument/2006/relationships/slideLayout" Target="../slideLayouts/slideLayout7.xml"/><Relationship Id="rId5" Type="http://schemas.openxmlformats.org/officeDocument/2006/relationships/slide" Target="slide11.xml"/><Relationship Id="rId4" Type="http://schemas.openxmlformats.org/officeDocument/2006/relationships/slide" Target="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24422"/>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244433" cy="10287000"/>
            <a:chOff x="0" y="0"/>
            <a:chExt cx="327752" cy="2709333"/>
          </a:xfrm>
        </p:grpSpPr>
        <p:sp>
          <p:nvSpPr>
            <p:cNvPr id="3" name="Freeform 3"/>
            <p:cNvSpPr/>
            <p:nvPr/>
          </p:nvSpPr>
          <p:spPr>
            <a:xfrm>
              <a:off x="0" y="0"/>
              <a:ext cx="327752" cy="2709333"/>
            </a:xfrm>
            <a:custGeom>
              <a:avLst/>
              <a:gdLst/>
              <a:ahLst/>
              <a:cxnLst/>
              <a:rect l="l" t="t" r="r" b="b"/>
              <a:pathLst>
                <a:path w="327752" h="2709333">
                  <a:moveTo>
                    <a:pt x="0" y="0"/>
                  </a:moveTo>
                  <a:lnTo>
                    <a:pt x="327752" y="0"/>
                  </a:lnTo>
                  <a:lnTo>
                    <a:pt x="327752" y="2709333"/>
                  </a:lnTo>
                  <a:lnTo>
                    <a:pt x="0" y="2709333"/>
                  </a:lnTo>
                  <a:close/>
                </a:path>
              </a:pathLst>
            </a:custGeom>
            <a:solidFill>
              <a:srgbClr val="F2C28A"/>
            </a:solidFill>
          </p:spPr>
        </p:sp>
        <p:sp>
          <p:nvSpPr>
            <p:cNvPr id="4" name="TextBox 4"/>
            <p:cNvSpPr txBox="1"/>
            <p:nvPr/>
          </p:nvSpPr>
          <p:spPr>
            <a:xfrm>
              <a:off x="0" y="-28575"/>
              <a:ext cx="327752" cy="2737908"/>
            </a:xfrm>
            <a:prstGeom prst="rect">
              <a:avLst/>
            </a:prstGeom>
          </p:spPr>
          <p:txBody>
            <a:bodyPr lIns="50800" tIns="50800" rIns="50800" bIns="50800" rtlCol="0" anchor="ctr"/>
            <a:lstStyle/>
            <a:p>
              <a:pPr algn="ctr">
                <a:lnSpc>
                  <a:spcPts val="2100"/>
                </a:lnSpc>
              </a:pPr>
              <a:endParaRPr/>
            </a:p>
          </p:txBody>
        </p:sp>
      </p:grpSp>
      <p:grpSp>
        <p:nvGrpSpPr>
          <p:cNvPr id="5" name="Group 5"/>
          <p:cNvGrpSpPr/>
          <p:nvPr/>
        </p:nvGrpSpPr>
        <p:grpSpPr>
          <a:xfrm>
            <a:off x="12484433" y="0"/>
            <a:ext cx="5803567" cy="8073501"/>
            <a:chOff x="0" y="0"/>
            <a:chExt cx="7738089" cy="10764668"/>
          </a:xfrm>
        </p:grpSpPr>
        <p:pic>
          <p:nvPicPr>
            <p:cNvPr id="6" name="Picture 6"/>
            <p:cNvPicPr>
              <a:picLocks noChangeAspect="1"/>
            </p:cNvPicPr>
            <p:nvPr/>
          </p:nvPicPr>
          <p:blipFill>
            <a:blip r:embed="rId2"/>
            <a:srcRect l="26038" r="26038"/>
            <a:stretch>
              <a:fillRect/>
            </a:stretch>
          </p:blipFill>
          <p:spPr>
            <a:xfrm>
              <a:off x="0" y="0"/>
              <a:ext cx="7738089" cy="10764668"/>
            </a:xfrm>
            <a:prstGeom prst="rect">
              <a:avLst/>
            </a:prstGeom>
          </p:spPr>
        </p:pic>
      </p:grpSp>
      <p:grpSp>
        <p:nvGrpSpPr>
          <p:cNvPr id="7" name="Group 7"/>
          <p:cNvGrpSpPr/>
          <p:nvPr/>
        </p:nvGrpSpPr>
        <p:grpSpPr>
          <a:xfrm>
            <a:off x="12484433" y="8073501"/>
            <a:ext cx="5803567" cy="2213499"/>
            <a:chOff x="0" y="0"/>
            <a:chExt cx="1528511" cy="582979"/>
          </a:xfrm>
        </p:grpSpPr>
        <p:sp>
          <p:nvSpPr>
            <p:cNvPr id="8" name="Freeform 8"/>
            <p:cNvSpPr/>
            <p:nvPr/>
          </p:nvSpPr>
          <p:spPr>
            <a:xfrm>
              <a:off x="0" y="0"/>
              <a:ext cx="1528511" cy="582979"/>
            </a:xfrm>
            <a:custGeom>
              <a:avLst/>
              <a:gdLst/>
              <a:ahLst/>
              <a:cxnLst/>
              <a:rect l="l" t="t" r="r" b="b"/>
              <a:pathLst>
                <a:path w="1528511" h="582979">
                  <a:moveTo>
                    <a:pt x="0" y="0"/>
                  </a:moveTo>
                  <a:lnTo>
                    <a:pt x="1528511" y="0"/>
                  </a:lnTo>
                  <a:lnTo>
                    <a:pt x="1528511" y="582979"/>
                  </a:lnTo>
                  <a:lnTo>
                    <a:pt x="0" y="582979"/>
                  </a:lnTo>
                  <a:close/>
                </a:path>
              </a:pathLst>
            </a:custGeom>
            <a:solidFill>
              <a:srgbClr val="F2C28A"/>
            </a:solidFill>
          </p:spPr>
        </p:sp>
        <p:sp>
          <p:nvSpPr>
            <p:cNvPr id="9" name="TextBox 9"/>
            <p:cNvSpPr txBox="1"/>
            <p:nvPr/>
          </p:nvSpPr>
          <p:spPr>
            <a:xfrm>
              <a:off x="0" y="-28575"/>
              <a:ext cx="1528511" cy="611554"/>
            </a:xfrm>
            <a:prstGeom prst="rect">
              <a:avLst/>
            </a:prstGeom>
          </p:spPr>
          <p:txBody>
            <a:bodyPr lIns="50800" tIns="50800" rIns="50800" bIns="50800" rtlCol="0" anchor="ctr"/>
            <a:lstStyle/>
            <a:p>
              <a:pPr algn="ctr">
                <a:lnSpc>
                  <a:spcPts val="2100"/>
                </a:lnSpc>
              </a:pPr>
              <a:endParaRPr/>
            </a:p>
          </p:txBody>
        </p:sp>
      </p:grpSp>
      <p:grpSp>
        <p:nvGrpSpPr>
          <p:cNvPr id="10" name="Group 10"/>
          <p:cNvGrpSpPr/>
          <p:nvPr/>
        </p:nvGrpSpPr>
        <p:grpSpPr>
          <a:xfrm>
            <a:off x="2249542" y="1028700"/>
            <a:ext cx="9585827" cy="4927923"/>
            <a:chOff x="0" y="0"/>
            <a:chExt cx="12781102" cy="6570564"/>
          </a:xfrm>
        </p:grpSpPr>
        <p:sp>
          <p:nvSpPr>
            <p:cNvPr id="11" name="TextBox 11"/>
            <p:cNvSpPr txBox="1"/>
            <p:nvPr/>
          </p:nvSpPr>
          <p:spPr>
            <a:xfrm>
              <a:off x="0" y="85725"/>
              <a:ext cx="12781102" cy="5371042"/>
            </a:xfrm>
            <a:prstGeom prst="rect">
              <a:avLst/>
            </a:prstGeom>
          </p:spPr>
          <p:txBody>
            <a:bodyPr lIns="0" tIns="0" rIns="0" bIns="0" rtlCol="0" anchor="t">
              <a:spAutoFit/>
            </a:bodyPr>
            <a:lstStyle/>
            <a:p>
              <a:pPr marL="0" lvl="0" indent="0" algn="l">
                <a:lnSpc>
                  <a:spcPts val="10450"/>
                </a:lnSpc>
              </a:pPr>
              <a:r>
                <a:rPr lang="en-US" sz="9500" b="1" spc="190">
                  <a:solidFill>
                    <a:srgbClr val="FFFFFF"/>
                  </a:solidFill>
                  <a:latin typeface="Red Hat Display Bold"/>
                  <a:ea typeface="Red Hat Display Bold"/>
                  <a:cs typeface="Red Hat Display Bold"/>
                  <a:sym typeface="Red Hat Display Bold"/>
                </a:rPr>
                <a:t>SMART WASTE MANAGEMENT SYSTEM</a:t>
              </a:r>
            </a:p>
          </p:txBody>
        </p:sp>
        <p:sp>
          <p:nvSpPr>
            <p:cNvPr id="12" name="TextBox 12"/>
            <p:cNvSpPr txBox="1"/>
            <p:nvPr/>
          </p:nvSpPr>
          <p:spPr>
            <a:xfrm>
              <a:off x="0" y="5862962"/>
              <a:ext cx="9733324" cy="707602"/>
            </a:xfrm>
            <a:prstGeom prst="rect">
              <a:avLst/>
            </a:prstGeom>
          </p:spPr>
          <p:txBody>
            <a:bodyPr lIns="0" tIns="0" rIns="0" bIns="0" rtlCol="0" anchor="t">
              <a:spAutoFit/>
            </a:bodyPr>
            <a:lstStyle/>
            <a:p>
              <a:pPr marL="0" lvl="0" indent="0" algn="l">
                <a:lnSpc>
                  <a:spcPts val="4479"/>
                </a:lnSpc>
              </a:pPr>
              <a:r>
                <a:rPr lang="en-US" sz="3199">
                  <a:solidFill>
                    <a:srgbClr val="FFFFFF"/>
                  </a:solidFill>
                  <a:latin typeface="TT Interphases"/>
                  <a:ea typeface="TT Interphases"/>
                  <a:cs typeface="TT Interphases"/>
                  <a:sym typeface="TT Interphases"/>
                </a:rPr>
                <a:t>INTERNET OF THINGS</a:t>
              </a:r>
            </a:p>
          </p:txBody>
        </p:sp>
      </p:grpSp>
      <p:grpSp>
        <p:nvGrpSpPr>
          <p:cNvPr id="13" name="Group 13"/>
          <p:cNvGrpSpPr/>
          <p:nvPr/>
        </p:nvGrpSpPr>
        <p:grpSpPr>
          <a:xfrm>
            <a:off x="2249542" y="7200349"/>
            <a:ext cx="8780772" cy="2064006"/>
            <a:chOff x="0" y="0"/>
            <a:chExt cx="11707695" cy="2752008"/>
          </a:xfrm>
        </p:grpSpPr>
        <p:sp>
          <p:nvSpPr>
            <p:cNvPr id="14" name="TextBox 14"/>
            <p:cNvSpPr txBox="1"/>
            <p:nvPr/>
          </p:nvSpPr>
          <p:spPr>
            <a:xfrm>
              <a:off x="0" y="756626"/>
              <a:ext cx="11707695" cy="1995382"/>
            </a:xfrm>
            <a:prstGeom prst="rect">
              <a:avLst/>
            </a:prstGeom>
          </p:spPr>
          <p:txBody>
            <a:bodyPr lIns="0" tIns="0" rIns="0" bIns="0" rtlCol="0" anchor="t">
              <a:spAutoFit/>
            </a:bodyPr>
            <a:lstStyle/>
            <a:p>
              <a:pPr algn="l">
                <a:lnSpc>
                  <a:spcPts val="4029"/>
                </a:lnSpc>
              </a:pPr>
              <a:r>
                <a:rPr lang="en-US" sz="3099">
                  <a:solidFill>
                    <a:srgbClr val="FFFFFF"/>
                  </a:solidFill>
                  <a:latin typeface="Red Hat Display"/>
                  <a:ea typeface="Red Hat Display"/>
                  <a:cs typeface="Red Hat Display"/>
                  <a:sym typeface="Red Hat Display"/>
                </a:rPr>
                <a:t>S.SUGANYA  (230701351)</a:t>
              </a:r>
            </a:p>
            <a:p>
              <a:pPr algn="l">
                <a:lnSpc>
                  <a:spcPts val="4029"/>
                </a:lnSpc>
              </a:pPr>
              <a:r>
                <a:rPr lang="en-US" sz="3099">
                  <a:solidFill>
                    <a:srgbClr val="FFFFFF"/>
                  </a:solidFill>
                  <a:latin typeface="Red Hat Display"/>
                  <a:ea typeface="Red Hat Display"/>
                  <a:cs typeface="Red Hat Display"/>
                  <a:sym typeface="Red Hat Display"/>
                </a:rPr>
                <a:t>VARSHA THOMAS  (230701372)</a:t>
              </a:r>
            </a:p>
            <a:p>
              <a:pPr marL="0" lvl="0" indent="0" algn="l">
                <a:lnSpc>
                  <a:spcPts val="4029"/>
                </a:lnSpc>
              </a:pPr>
              <a:r>
                <a:rPr lang="en-US" sz="3099">
                  <a:solidFill>
                    <a:srgbClr val="FFFFFF"/>
                  </a:solidFill>
                  <a:latin typeface="Red Hat Display"/>
                  <a:ea typeface="Red Hat Display"/>
                  <a:cs typeface="Red Hat Display"/>
                  <a:sym typeface="Red Hat Display"/>
                </a:rPr>
                <a:t>R.YASHVINTHINI  (230701386)</a:t>
              </a:r>
            </a:p>
          </p:txBody>
        </p:sp>
        <p:sp>
          <p:nvSpPr>
            <p:cNvPr id="15" name="TextBox 15"/>
            <p:cNvSpPr txBox="1"/>
            <p:nvPr/>
          </p:nvSpPr>
          <p:spPr>
            <a:xfrm>
              <a:off x="0" y="-19050"/>
              <a:ext cx="11707695" cy="615951"/>
            </a:xfrm>
            <a:prstGeom prst="rect">
              <a:avLst/>
            </a:prstGeom>
          </p:spPr>
          <p:txBody>
            <a:bodyPr lIns="0" tIns="0" rIns="0" bIns="0" rtlCol="0" anchor="t">
              <a:spAutoFit/>
            </a:bodyPr>
            <a:lstStyle/>
            <a:p>
              <a:pPr marL="0" lvl="0" indent="0" algn="l">
                <a:lnSpc>
                  <a:spcPts val="3899"/>
                </a:lnSpc>
                <a:spcBef>
                  <a:spcPct val="0"/>
                </a:spcBef>
              </a:pPr>
              <a:r>
                <a:rPr lang="en-US" sz="2999" b="1" u="none" spc="179">
                  <a:solidFill>
                    <a:srgbClr val="FFFFFF"/>
                  </a:solidFill>
                  <a:latin typeface="Red Hat Display Bold"/>
                  <a:ea typeface="Red Hat Display Bold"/>
                  <a:cs typeface="Red Hat Display Bold"/>
                  <a:sym typeface="Red Hat Display Bold"/>
                </a:rPr>
                <a:t>PRESENTED BY</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24422"/>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11925" y="0"/>
                  </a:moveTo>
                  <a:lnTo>
                    <a:pt x="4262801" y="0"/>
                  </a:lnTo>
                  <a:cubicBezTo>
                    <a:pt x="4269387" y="0"/>
                    <a:pt x="4274726" y="5339"/>
                    <a:pt x="4274726" y="11925"/>
                  </a:cubicBezTo>
                  <a:lnTo>
                    <a:pt x="4274726" y="2155542"/>
                  </a:lnTo>
                  <a:cubicBezTo>
                    <a:pt x="4274726" y="2162128"/>
                    <a:pt x="4269387" y="2167467"/>
                    <a:pt x="4262801" y="2167467"/>
                  </a:cubicBezTo>
                  <a:lnTo>
                    <a:pt x="11925" y="2167467"/>
                  </a:lnTo>
                  <a:cubicBezTo>
                    <a:pt x="5339" y="2167467"/>
                    <a:pt x="0" y="2162128"/>
                    <a:pt x="0" y="2155542"/>
                  </a:cubicBezTo>
                  <a:lnTo>
                    <a:pt x="0" y="11925"/>
                  </a:lnTo>
                  <a:cubicBezTo>
                    <a:pt x="0" y="5339"/>
                    <a:pt x="5339" y="0"/>
                    <a:pt x="11925" y="0"/>
                  </a:cubicBezTo>
                  <a:close/>
                </a:path>
              </a:pathLst>
            </a:custGeom>
            <a:solidFill>
              <a:srgbClr val="000000">
                <a:alpha val="0"/>
              </a:srgbClr>
            </a:solidFill>
            <a:ln w="19050" cap="rnd">
              <a:solidFill>
                <a:srgbClr val="000000"/>
              </a:solidFill>
              <a:prstDash val="solid"/>
              <a:round/>
            </a:ln>
          </p:spPr>
          <p:txBody>
            <a:bodyPr/>
            <a:lstStyle/>
            <a:p>
              <a:endParaRPr lang="en-IN" dirty="0"/>
            </a:p>
          </p:txBody>
        </p:sp>
        <p:sp>
          <p:nvSpPr>
            <p:cNvPr id="4" name="TextBox 4"/>
            <p:cNvSpPr txBox="1"/>
            <p:nvPr/>
          </p:nvSpPr>
          <p:spPr>
            <a:xfrm>
              <a:off x="0" y="-66675"/>
              <a:ext cx="4274726" cy="2234142"/>
            </a:xfrm>
            <a:prstGeom prst="rect">
              <a:avLst/>
            </a:prstGeom>
          </p:spPr>
          <p:txBody>
            <a:bodyPr lIns="50800" tIns="50800" rIns="50800" bIns="50800" rtlCol="0" anchor="ctr"/>
            <a:lstStyle/>
            <a:p>
              <a:pPr algn="ctr">
                <a:lnSpc>
                  <a:spcPts val="3150"/>
                </a:lnSpc>
              </a:pPr>
              <a:endParaRPr/>
            </a:p>
          </p:txBody>
        </p:sp>
      </p:grpSp>
      <p:grpSp>
        <p:nvGrpSpPr>
          <p:cNvPr id="5" name="Group 5"/>
          <p:cNvGrpSpPr/>
          <p:nvPr/>
        </p:nvGrpSpPr>
        <p:grpSpPr>
          <a:xfrm>
            <a:off x="2190114" y="2244965"/>
            <a:ext cx="6067745" cy="5914398"/>
            <a:chOff x="0" y="76200"/>
            <a:chExt cx="8090326" cy="7885865"/>
          </a:xfrm>
        </p:grpSpPr>
        <p:sp>
          <p:nvSpPr>
            <p:cNvPr id="6" name="TextBox 6"/>
            <p:cNvSpPr txBox="1"/>
            <p:nvPr/>
          </p:nvSpPr>
          <p:spPr>
            <a:xfrm>
              <a:off x="0" y="76200"/>
              <a:ext cx="8090326" cy="1518072"/>
            </a:xfrm>
            <a:prstGeom prst="rect">
              <a:avLst/>
            </a:prstGeom>
          </p:spPr>
          <p:txBody>
            <a:bodyPr lIns="0" tIns="0" rIns="0" bIns="0" rtlCol="0" anchor="t">
              <a:spAutoFit/>
            </a:bodyPr>
            <a:lstStyle/>
            <a:p>
              <a:pPr marL="0" lvl="0" indent="0" algn="l">
                <a:lnSpc>
                  <a:spcPts val="8689"/>
                </a:lnSpc>
              </a:pPr>
              <a:r>
                <a:rPr lang="en-US" sz="7899">
                  <a:solidFill>
                    <a:srgbClr val="F2C28A"/>
                  </a:solidFill>
                  <a:latin typeface="Open Sauce"/>
                  <a:ea typeface="Open Sauce"/>
                  <a:cs typeface="Open Sauce"/>
                  <a:sym typeface="Open Sauce"/>
                </a:rPr>
                <a:t>Backend</a:t>
              </a:r>
            </a:p>
          </p:txBody>
        </p:sp>
        <p:sp>
          <p:nvSpPr>
            <p:cNvPr id="7" name="TextBox 7"/>
            <p:cNvSpPr txBox="1"/>
            <p:nvPr/>
          </p:nvSpPr>
          <p:spPr>
            <a:xfrm>
              <a:off x="0" y="2191767"/>
              <a:ext cx="8090326" cy="5770298"/>
            </a:xfrm>
            <a:prstGeom prst="rect">
              <a:avLst/>
            </a:prstGeom>
          </p:spPr>
          <p:txBody>
            <a:bodyPr lIns="0" tIns="0" rIns="0" bIns="0" rtlCol="0" anchor="t">
              <a:spAutoFit/>
            </a:bodyPr>
            <a:lstStyle/>
            <a:p>
              <a:pPr marL="0" lvl="0" indent="0" algn="l">
                <a:lnSpc>
                  <a:spcPts val="3377"/>
                </a:lnSpc>
              </a:pPr>
              <a:r>
                <a:rPr lang="en-US" sz="2597" dirty="0">
                  <a:solidFill>
                    <a:srgbClr val="FFFFFF"/>
                  </a:solidFill>
                  <a:latin typeface="Open Sauce"/>
                  <a:ea typeface="Open Sauce"/>
                  <a:cs typeface="Open Sauce"/>
                  <a:sym typeface="Open Sauce"/>
                </a:rPr>
                <a:t>Built with Java Spring Boot</a:t>
              </a:r>
            </a:p>
            <a:p>
              <a:pPr marL="0" lvl="0" indent="0" algn="l">
                <a:lnSpc>
                  <a:spcPts val="3377"/>
                </a:lnSpc>
              </a:pPr>
              <a:endParaRPr lang="en-US" sz="2597" dirty="0">
                <a:solidFill>
                  <a:srgbClr val="FFFFFF"/>
                </a:solidFill>
                <a:latin typeface="Open Sauce"/>
                <a:ea typeface="Open Sauce"/>
                <a:cs typeface="Open Sauce"/>
                <a:sym typeface="Open Sauce"/>
              </a:endParaRPr>
            </a:p>
            <a:p>
              <a:pPr marL="0" lvl="0" indent="0" algn="l">
                <a:lnSpc>
                  <a:spcPts val="3377"/>
                </a:lnSpc>
              </a:pPr>
              <a:r>
                <a:rPr lang="en-US" sz="2597" dirty="0">
                  <a:solidFill>
                    <a:srgbClr val="FFFFFF"/>
                  </a:solidFill>
                  <a:latin typeface="Open Sauce"/>
                  <a:ea typeface="Open Sauce"/>
                  <a:cs typeface="Open Sauce"/>
                  <a:sym typeface="Open Sauce"/>
                </a:rPr>
                <a:t>Stores data in MongoDB </a:t>
              </a:r>
            </a:p>
            <a:p>
              <a:pPr marL="0" lvl="0" indent="0" algn="l">
                <a:lnSpc>
                  <a:spcPts val="3377"/>
                </a:lnSpc>
              </a:pPr>
              <a:endParaRPr lang="en-US" sz="2597" dirty="0">
                <a:solidFill>
                  <a:srgbClr val="FFFFFF"/>
                </a:solidFill>
                <a:latin typeface="Open Sauce"/>
                <a:ea typeface="Open Sauce"/>
                <a:cs typeface="Open Sauce"/>
                <a:sym typeface="Open Sauce"/>
              </a:endParaRPr>
            </a:p>
            <a:p>
              <a:pPr marL="0" lvl="0" indent="0" algn="l">
                <a:lnSpc>
                  <a:spcPts val="3377"/>
                </a:lnSpc>
              </a:pPr>
              <a:r>
                <a:rPr lang="en-US" sz="2597" dirty="0">
                  <a:solidFill>
                    <a:srgbClr val="FFFFFF"/>
                  </a:solidFill>
                  <a:latin typeface="Open Sauce"/>
                  <a:ea typeface="Open Sauce"/>
                  <a:cs typeface="Open Sauce"/>
                  <a:sym typeface="Open Sauce"/>
                </a:rPr>
                <a:t>Handles:</a:t>
              </a:r>
            </a:p>
            <a:p>
              <a:pPr marL="560874" lvl="1" indent="-280437" algn="l">
                <a:lnSpc>
                  <a:spcPts val="3377"/>
                </a:lnSpc>
                <a:buFont typeface="Arial"/>
                <a:buChar char="•"/>
              </a:pPr>
              <a:r>
                <a:rPr lang="en-US" sz="2597" dirty="0">
                  <a:solidFill>
                    <a:srgbClr val="FFFFFF"/>
                  </a:solidFill>
                  <a:latin typeface="Open Sauce"/>
                  <a:ea typeface="Open Sauce"/>
                  <a:cs typeface="Open Sauce"/>
                  <a:sym typeface="Open Sauce"/>
                </a:rPr>
                <a:t>Sensor data reception (via HTTP/MQTT)</a:t>
              </a:r>
            </a:p>
            <a:p>
              <a:pPr marL="560874" lvl="1" indent="-280437" algn="l">
                <a:lnSpc>
                  <a:spcPts val="3377"/>
                </a:lnSpc>
                <a:buFont typeface="Arial"/>
                <a:buChar char="•"/>
              </a:pPr>
              <a:r>
                <a:rPr lang="en-US" sz="2597" dirty="0">
                  <a:solidFill>
                    <a:srgbClr val="FFFFFF"/>
                  </a:solidFill>
                  <a:latin typeface="Open Sauce"/>
                  <a:ea typeface="Open Sauce"/>
                  <a:cs typeface="Open Sauce"/>
                  <a:sym typeface="Open Sauce"/>
                </a:rPr>
                <a:t>Alert generation</a:t>
              </a:r>
            </a:p>
            <a:p>
              <a:pPr marL="560874" lvl="1" indent="-280437" algn="l">
                <a:lnSpc>
                  <a:spcPts val="3377"/>
                </a:lnSpc>
                <a:buFont typeface="Arial"/>
                <a:buChar char="•"/>
              </a:pPr>
              <a:r>
                <a:rPr lang="en-US" sz="2597" dirty="0">
                  <a:solidFill>
                    <a:srgbClr val="FFFFFF"/>
                  </a:solidFill>
                  <a:latin typeface="Open Sauce"/>
                  <a:ea typeface="Open Sauce"/>
                  <a:cs typeface="Open Sauce"/>
                  <a:sym typeface="Open Sauce"/>
                </a:rPr>
                <a:t>Route optimization</a:t>
              </a:r>
            </a:p>
            <a:p>
              <a:pPr marL="560874" lvl="1" indent="-280437" algn="l">
                <a:lnSpc>
                  <a:spcPts val="3377"/>
                </a:lnSpc>
                <a:buFont typeface="Arial"/>
                <a:buChar char="•"/>
              </a:pPr>
              <a:r>
                <a:rPr lang="en-US" sz="2597" dirty="0">
                  <a:solidFill>
                    <a:srgbClr val="FFFFFF"/>
                  </a:solidFill>
                  <a:latin typeface="Open Sauce"/>
                  <a:ea typeface="Open Sauce"/>
                  <a:cs typeface="Open Sauce"/>
                  <a:sym typeface="Open Sauce"/>
                </a:rPr>
                <a:t>API access for frontend</a:t>
              </a:r>
            </a:p>
          </p:txBody>
        </p:sp>
      </p:grpSp>
      <p:grpSp>
        <p:nvGrpSpPr>
          <p:cNvPr id="8" name="Group 8"/>
          <p:cNvGrpSpPr/>
          <p:nvPr/>
        </p:nvGrpSpPr>
        <p:grpSpPr>
          <a:xfrm>
            <a:off x="10038187" y="2699970"/>
            <a:ext cx="6223000" cy="4560916"/>
            <a:chOff x="0" y="76200"/>
            <a:chExt cx="8297333" cy="6081221"/>
          </a:xfrm>
        </p:grpSpPr>
        <p:sp>
          <p:nvSpPr>
            <p:cNvPr id="9" name="TextBox 9"/>
            <p:cNvSpPr txBox="1"/>
            <p:nvPr/>
          </p:nvSpPr>
          <p:spPr>
            <a:xfrm>
              <a:off x="0" y="76200"/>
              <a:ext cx="8297333" cy="1447800"/>
            </a:xfrm>
            <a:prstGeom prst="rect">
              <a:avLst/>
            </a:prstGeom>
          </p:spPr>
          <p:txBody>
            <a:bodyPr lIns="0" tIns="0" rIns="0" bIns="0" rtlCol="0" anchor="t">
              <a:spAutoFit/>
            </a:bodyPr>
            <a:lstStyle/>
            <a:p>
              <a:pPr marL="0" lvl="0" indent="0" algn="l">
                <a:lnSpc>
                  <a:spcPts val="8250"/>
                </a:lnSpc>
                <a:spcBef>
                  <a:spcPct val="0"/>
                </a:spcBef>
              </a:pPr>
              <a:r>
                <a:rPr lang="en-US" sz="7500" u="none" strike="noStrike">
                  <a:solidFill>
                    <a:srgbClr val="F2C28A"/>
                  </a:solidFill>
                  <a:latin typeface="Open Sauce"/>
                  <a:ea typeface="Open Sauce"/>
                  <a:cs typeface="Open Sauce"/>
                  <a:sym typeface="Open Sauce"/>
                </a:rPr>
                <a:t>Frontend</a:t>
              </a:r>
            </a:p>
          </p:txBody>
        </p:sp>
        <p:sp>
          <p:nvSpPr>
            <p:cNvPr id="10" name="TextBox 10"/>
            <p:cNvSpPr txBox="1"/>
            <p:nvPr/>
          </p:nvSpPr>
          <p:spPr>
            <a:xfrm>
              <a:off x="0" y="2131020"/>
              <a:ext cx="8090326" cy="4026401"/>
            </a:xfrm>
            <a:prstGeom prst="rect">
              <a:avLst/>
            </a:prstGeom>
          </p:spPr>
          <p:txBody>
            <a:bodyPr lIns="0" tIns="0" rIns="0" bIns="0" rtlCol="0" anchor="t">
              <a:spAutoFit/>
            </a:bodyPr>
            <a:lstStyle/>
            <a:p>
              <a:pPr marL="0" lvl="0" indent="0" algn="l">
                <a:lnSpc>
                  <a:spcPts val="3383"/>
                </a:lnSpc>
                <a:spcBef>
                  <a:spcPct val="0"/>
                </a:spcBef>
              </a:pPr>
              <a:r>
                <a:rPr lang="en-US" sz="2602" u="none" strike="noStrike" dirty="0">
                  <a:solidFill>
                    <a:srgbClr val="FFFFFF"/>
                  </a:solidFill>
                  <a:latin typeface="Open Sauce"/>
                  <a:ea typeface="Open Sauce"/>
                  <a:cs typeface="Open Sauce"/>
                  <a:sym typeface="Open Sauce"/>
                </a:rPr>
                <a:t>Developed using </a:t>
              </a:r>
              <a:r>
                <a:rPr lang="en-US" sz="2602" dirty="0">
                  <a:solidFill>
                    <a:srgbClr val="FFFFFF"/>
                  </a:solidFill>
                  <a:latin typeface="Open Sauce"/>
                  <a:ea typeface="Open Sauce"/>
                  <a:cs typeface="Open Sauce"/>
                  <a:sym typeface="Open Sauce"/>
                </a:rPr>
                <a:t>Flutter</a:t>
              </a:r>
            </a:p>
            <a:p>
              <a:pPr marL="0" lvl="0" indent="0" algn="l">
                <a:lnSpc>
                  <a:spcPts val="3383"/>
                </a:lnSpc>
                <a:spcBef>
                  <a:spcPct val="0"/>
                </a:spcBef>
              </a:pPr>
              <a:endParaRPr lang="en-US" sz="2602" u="none" strike="noStrike" dirty="0">
                <a:solidFill>
                  <a:srgbClr val="FFFFFF"/>
                </a:solidFill>
                <a:latin typeface="Open Sauce"/>
                <a:ea typeface="Open Sauce"/>
                <a:cs typeface="Open Sauce"/>
                <a:sym typeface="Open Sauce"/>
              </a:endParaRPr>
            </a:p>
            <a:p>
              <a:pPr marL="0" lvl="0" indent="0" algn="l">
                <a:lnSpc>
                  <a:spcPts val="3383"/>
                </a:lnSpc>
                <a:spcBef>
                  <a:spcPct val="0"/>
                </a:spcBef>
              </a:pPr>
              <a:r>
                <a:rPr lang="en-US" sz="2602" u="none" strike="noStrike" dirty="0">
                  <a:solidFill>
                    <a:srgbClr val="FFFFFF"/>
                  </a:solidFill>
                  <a:latin typeface="Open Sauce"/>
                  <a:ea typeface="Open Sauce"/>
                  <a:cs typeface="Open Sauce"/>
                  <a:sym typeface="Open Sauce"/>
                </a:rPr>
                <a:t>Provides:</a:t>
              </a:r>
            </a:p>
            <a:p>
              <a:pPr marL="561843" lvl="1" indent="-280921" algn="l">
                <a:lnSpc>
                  <a:spcPts val="3383"/>
                </a:lnSpc>
                <a:buFont typeface="Arial"/>
                <a:buChar char="•"/>
              </a:pPr>
              <a:r>
                <a:rPr lang="en-US" sz="2602" u="none" strike="noStrike" dirty="0">
                  <a:solidFill>
                    <a:srgbClr val="FFFFFF"/>
                  </a:solidFill>
                  <a:latin typeface="Open Sauce"/>
                  <a:ea typeface="Open Sauce"/>
                  <a:cs typeface="Open Sauce"/>
                  <a:sym typeface="Open Sauce"/>
                </a:rPr>
                <a:t>Real-time bin status map</a:t>
              </a:r>
            </a:p>
            <a:p>
              <a:pPr marL="561843" lvl="1" indent="-280921" algn="l">
                <a:lnSpc>
                  <a:spcPts val="3383"/>
                </a:lnSpc>
                <a:buFont typeface="Arial"/>
                <a:buChar char="•"/>
              </a:pPr>
              <a:r>
                <a:rPr lang="en-US" sz="2602" u="none" strike="noStrike" dirty="0">
                  <a:solidFill>
                    <a:srgbClr val="FFFFFF"/>
                  </a:solidFill>
                  <a:latin typeface="Open Sauce"/>
                  <a:ea typeface="Open Sauce"/>
                  <a:cs typeface="Open Sauce"/>
                  <a:sym typeface="Open Sauce"/>
                </a:rPr>
                <a:t>Notifications for full bins</a:t>
              </a:r>
            </a:p>
            <a:p>
              <a:pPr marL="561843" lvl="1" indent="-280921" algn="l">
                <a:lnSpc>
                  <a:spcPts val="3383"/>
                </a:lnSpc>
                <a:buFont typeface="Arial"/>
                <a:buChar char="•"/>
              </a:pPr>
              <a:r>
                <a:rPr lang="en-US" sz="2602" u="none" strike="noStrike" dirty="0">
                  <a:solidFill>
                    <a:srgbClr val="FFFFFF"/>
                  </a:solidFill>
                  <a:latin typeface="Open Sauce"/>
                  <a:ea typeface="Open Sauce"/>
                  <a:cs typeface="Open Sauce"/>
                  <a:sym typeface="Open Sauce"/>
                </a:rPr>
                <a:t>Admin login and dashboard</a:t>
              </a:r>
            </a:p>
            <a:p>
              <a:pPr marL="561843" lvl="1" indent="-280921" algn="l">
                <a:lnSpc>
                  <a:spcPts val="3383"/>
                </a:lnSpc>
                <a:buFont typeface="Arial"/>
                <a:buChar char="•"/>
              </a:pPr>
              <a:r>
                <a:rPr lang="en-US" sz="2602" u="none" strike="noStrike" dirty="0">
                  <a:solidFill>
                    <a:srgbClr val="FFFFFF"/>
                  </a:solidFill>
                  <a:latin typeface="Open Sauce"/>
                  <a:ea typeface="Open Sauce"/>
                  <a:cs typeface="Open Sauce"/>
                  <a:sym typeface="Open Sauce"/>
                </a:rPr>
                <a:t>Analytics and reporting tools</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278201"/>
            <a:ext cx="5466378" cy="1008799"/>
            <a:chOff x="0" y="0"/>
            <a:chExt cx="1439705" cy="265692"/>
          </a:xfrm>
        </p:grpSpPr>
        <p:sp>
          <p:nvSpPr>
            <p:cNvPr id="3" name="Freeform 3"/>
            <p:cNvSpPr/>
            <p:nvPr/>
          </p:nvSpPr>
          <p:spPr>
            <a:xfrm>
              <a:off x="0" y="0"/>
              <a:ext cx="1439705" cy="265692"/>
            </a:xfrm>
            <a:custGeom>
              <a:avLst/>
              <a:gdLst/>
              <a:ahLst/>
              <a:cxnLst/>
              <a:rect l="l" t="t" r="r" b="b"/>
              <a:pathLst>
                <a:path w="1439705" h="265692">
                  <a:moveTo>
                    <a:pt x="0" y="0"/>
                  </a:moveTo>
                  <a:lnTo>
                    <a:pt x="1439705" y="0"/>
                  </a:lnTo>
                  <a:lnTo>
                    <a:pt x="1439705" y="265692"/>
                  </a:lnTo>
                  <a:lnTo>
                    <a:pt x="0" y="265692"/>
                  </a:lnTo>
                  <a:close/>
                </a:path>
              </a:pathLst>
            </a:custGeom>
            <a:solidFill>
              <a:srgbClr val="100F0D"/>
            </a:solidFill>
          </p:spPr>
        </p:sp>
        <p:sp>
          <p:nvSpPr>
            <p:cNvPr id="4" name="TextBox 4"/>
            <p:cNvSpPr txBox="1"/>
            <p:nvPr/>
          </p:nvSpPr>
          <p:spPr>
            <a:xfrm>
              <a:off x="0" y="-28575"/>
              <a:ext cx="1439705" cy="294267"/>
            </a:xfrm>
            <a:prstGeom prst="rect">
              <a:avLst/>
            </a:prstGeom>
          </p:spPr>
          <p:txBody>
            <a:bodyPr lIns="50800" tIns="50800" rIns="50800" bIns="50800" rtlCol="0" anchor="ctr"/>
            <a:lstStyle/>
            <a:p>
              <a:pPr algn="ctr">
                <a:lnSpc>
                  <a:spcPts val="2100"/>
                </a:lnSpc>
              </a:pPr>
              <a:endParaRPr/>
            </a:p>
          </p:txBody>
        </p:sp>
      </p:grpSp>
      <p:grpSp>
        <p:nvGrpSpPr>
          <p:cNvPr id="5" name="Group 5"/>
          <p:cNvGrpSpPr/>
          <p:nvPr/>
        </p:nvGrpSpPr>
        <p:grpSpPr>
          <a:xfrm>
            <a:off x="5466378" y="9278201"/>
            <a:ext cx="12821622" cy="1008799"/>
            <a:chOff x="0" y="0"/>
            <a:chExt cx="3376888" cy="265692"/>
          </a:xfrm>
        </p:grpSpPr>
        <p:sp>
          <p:nvSpPr>
            <p:cNvPr id="6" name="Freeform 6"/>
            <p:cNvSpPr/>
            <p:nvPr/>
          </p:nvSpPr>
          <p:spPr>
            <a:xfrm>
              <a:off x="0" y="0"/>
              <a:ext cx="3376888" cy="265692"/>
            </a:xfrm>
            <a:custGeom>
              <a:avLst/>
              <a:gdLst/>
              <a:ahLst/>
              <a:cxnLst/>
              <a:rect l="l" t="t" r="r" b="b"/>
              <a:pathLst>
                <a:path w="3376888" h="265692">
                  <a:moveTo>
                    <a:pt x="0" y="0"/>
                  </a:moveTo>
                  <a:lnTo>
                    <a:pt x="3376888" y="0"/>
                  </a:lnTo>
                  <a:lnTo>
                    <a:pt x="3376888" y="265692"/>
                  </a:lnTo>
                  <a:lnTo>
                    <a:pt x="0" y="265692"/>
                  </a:lnTo>
                  <a:close/>
                </a:path>
              </a:pathLst>
            </a:custGeom>
            <a:solidFill>
              <a:srgbClr val="124422"/>
            </a:solidFill>
          </p:spPr>
        </p:sp>
        <p:sp>
          <p:nvSpPr>
            <p:cNvPr id="7" name="TextBox 7"/>
            <p:cNvSpPr txBox="1"/>
            <p:nvPr/>
          </p:nvSpPr>
          <p:spPr>
            <a:xfrm>
              <a:off x="0" y="-28575"/>
              <a:ext cx="3376888" cy="294267"/>
            </a:xfrm>
            <a:prstGeom prst="rect">
              <a:avLst/>
            </a:prstGeom>
          </p:spPr>
          <p:txBody>
            <a:bodyPr lIns="50800" tIns="50800" rIns="50800" bIns="50800" rtlCol="0" anchor="ctr"/>
            <a:lstStyle/>
            <a:p>
              <a:pPr algn="ctr">
                <a:lnSpc>
                  <a:spcPts val="2100"/>
                </a:lnSpc>
              </a:pPr>
              <a:endParaRPr/>
            </a:p>
          </p:txBody>
        </p:sp>
      </p:grpSp>
      <p:grpSp>
        <p:nvGrpSpPr>
          <p:cNvPr id="8" name="Group 8"/>
          <p:cNvGrpSpPr/>
          <p:nvPr/>
        </p:nvGrpSpPr>
        <p:grpSpPr>
          <a:xfrm>
            <a:off x="1024442" y="1028700"/>
            <a:ext cx="12099911" cy="1841420"/>
            <a:chOff x="0" y="0"/>
            <a:chExt cx="16133215" cy="2455227"/>
          </a:xfrm>
        </p:grpSpPr>
        <p:sp>
          <p:nvSpPr>
            <p:cNvPr id="9" name="TextBox 9"/>
            <p:cNvSpPr txBox="1"/>
            <p:nvPr/>
          </p:nvSpPr>
          <p:spPr>
            <a:xfrm>
              <a:off x="7023" y="0"/>
              <a:ext cx="16126191" cy="1625600"/>
            </a:xfrm>
            <a:prstGeom prst="rect">
              <a:avLst/>
            </a:prstGeom>
          </p:spPr>
          <p:txBody>
            <a:bodyPr lIns="0" tIns="0" rIns="0" bIns="0" rtlCol="0" anchor="t">
              <a:spAutoFit/>
            </a:bodyPr>
            <a:lstStyle/>
            <a:p>
              <a:pPr algn="l">
                <a:lnSpc>
                  <a:spcPts val="9600"/>
                </a:lnSpc>
              </a:pPr>
              <a:r>
                <a:rPr lang="en-US" sz="8000" b="1">
                  <a:solidFill>
                    <a:srgbClr val="124422"/>
                  </a:solidFill>
                  <a:latin typeface="Red Hat Display Bold"/>
                  <a:ea typeface="Red Hat Display Bold"/>
                  <a:cs typeface="Red Hat Display Bold"/>
                  <a:sym typeface="Red Hat Display Bold"/>
                </a:rPr>
                <a:t>Future Enhancements</a:t>
              </a:r>
            </a:p>
          </p:txBody>
        </p:sp>
        <p:sp>
          <p:nvSpPr>
            <p:cNvPr id="10" name="TextBox 10"/>
            <p:cNvSpPr txBox="1"/>
            <p:nvPr/>
          </p:nvSpPr>
          <p:spPr>
            <a:xfrm>
              <a:off x="0" y="1747625"/>
              <a:ext cx="16126191" cy="707602"/>
            </a:xfrm>
            <a:prstGeom prst="rect">
              <a:avLst/>
            </a:prstGeom>
          </p:spPr>
          <p:txBody>
            <a:bodyPr lIns="0" tIns="0" rIns="0" bIns="0" rtlCol="0" anchor="t">
              <a:spAutoFit/>
            </a:bodyPr>
            <a:lstStyle/>
            <a:p>
              <a:pPr marL="0" lvl="0" indent="0" algn="l">
                <a:lnSpc>
                  <a:spcPts val="4479"/>
                </a:lnSpc>
                <a:spcBef>
                  <a:spcPct val="0"/>
                </a:spcBef>
              </a:pPr>
              <a:endParaRPr/>
            </a:p>
          </p:txBody>
        </p:sp>
      </p:grpSp>
      <p:grpSp>
        <p:nvGrpSpPr>
          <p:cNvPr id="11" name="Group 11"/>
          <p:cNvGrpSpPr/>
          <p:nvPr/>
        </p:nvGrpSpPr>
        <p:grpSpPr>
          <a:xfrm>
            <a:off x="1028700" y="2870120"/>
            <a:ext cx="3825760" cy="2232234"/>
            <a:chOff x="0" y="0"/>
            <a:chExt cx="925971" cy="540281"/>
          </a:xfrm>
        </p:grpSpPr>
        <p:sp>
          <p:nvSpPr>
            <p:cNvPr id="12" name="Freeform 12"/>
            <p:cNvSpPr/>
            <p:nvPr/>
          </p:nvSpPr>
          <p:spPr>
            <a:xfrm>
              <a:off x="0" y="0"/>
              <a:ext cx="925971" cy="540281"/>
            </a:xfrm>
            <a:custGeom>
              <a:avLst/>
              <a:gdLst/>
              <a:ahLst/>
              <a:cxnLst/>
              <a:rect l="l" t="t" r="r" b="b"/>
              <a:pathLst>
                <a:path w="925971" h="540281">
                  <a:moveTo>
                    <a:pt x="0" y="0"/>
                  </a:moveTo>
                  <a:lnTo>
                    <a:pt x="925971" y="0"/>
                  </a:lnTo>
                  <a:lnTo>
                    <a:pt x="925971" y="540281"/>
                  </a:lnTo>
                  <a:lnTo>
                    <a:pt x="0" y="540281"/>
                  </a:lnTo>
                  <a:close/>
                </a:path>
              </a:pathLst>
            </a:custGeom>
            <a:solidFill>
              <a:srgbClr val="100F0D"/>
            </a:solidFill>
          </p:spPr>
        </p:sp>
        <p:sp>
          <p:nvSpPr>
            <p:cNvPr id="13" name="TextBox 13"/>
            <p:cNvSpPr txBox="1"/>
            <p:nvPr/>
          </p:nvSpPr>
          <p:spPr>
            <a:xfrm>
              <a:off x="0" y="-57150"/>
              <a:ext cx="925971" cy="597431"/>
            </a:xfrm>
            <a:prstGeom prst="rect">
              <a:avLst/>
            </a:prstGeom>
          </p:spPr>
          <p:txBody>
            <a:bodyPr lIns="254000" tIns="254000" rIns="254000" bIns="254000" rtlCol="0" anchor="ctr"/>
            <a:lstStyle/>
            <a:p>
              <a:pPr algn="ctr">
                <a:lnSpc>
                  <a:spcPts val="4340"/>
                </a:lnSpc>
              </a:pPr>
              <a:r>
                <a:rPr lang="en-US" sz="3100" b="1">
                  <a:solidFill>
                    <a:srgbClr val="FFFFFF"/>
                  </a:solidFill>
                  <a:latin typeface="Red Hat Display Bold"/>
                  <a:ea typeface="Red Hat Display Bold"/>
                  <a:cs typeface="Red Hat Display Bold"/>
                  <a:sym typeface="Red Hat Display Bold"/>
                </a:rPr>
                <a:t>Smart Segregation</a:t>
              </a:r>
            </a:p>
          </p:txBody>
        </p:sp>
      </p:grpSp>
      <p:grpSp>
        <p:nvGrpSpPr>
          <p:cNvPr id="14" name="Group 14"/>
          <p:cNvGrpSpPr/>
          <p:nvPr/>
        </p:nvGrpSpPr>
        <p:grpSpPr>
          <a:xfrm>
            <a:off x="5161518" y="2870120"/>
            <a:ext cx="3825760" cy="2232234"/>
            <a:chOff x="0" y="0"/>
            <a:chExt cx="925971" cy="540281"/>
          </a:xfrm>
        </p:grpSpPr>
        <p:sp>
          <p:nvSpPr>
            <p:cNvPr id="15" name="Freeform 15"/>
            <p:cNvSpPr/>
            <p:nvPr/>
          </p:nvSpPr>
          <p:spPr>
            <a:xfrm>
              <a:off x="0" y="0"/>
              <a:ext cx="925971" cy="540281"/>
            </a:xfrm>
            <a:custGeom>
              <a:avLst/>
              <a:gdLst/>
              <a:ahLst/>
              <a:cxnLst/>
              <a:rect l="l" t="t" r="r" b="b"/>
              <a:pathLst>
                <a:path w="925971" h="540281">
                  <a:moveTo>
                    <a:pt x="0" y="0"/>
                  </a:moveTo>
                  <a:lnTo>
                    <a:pt x="925971" y="0"/>
                  </a:lnTo>
                  <a:lnTo>
                    <a:pt x="925971" y="540281"/>
                  </a:lnTo>
                  <a:lnTo>
                    <a:pt x="0" y="540281"/>
                  </a:lnTo>
                  <a:close/>
                </a:path>
              </a:pathLst>
            </a:custGeom>
            <a:solidFill>
              <a:srgbClr val="100F0D"/>
            </a:solidFill>
          </p:spPr>
        </p:sp>
        <p:sp>
          <p:nvSpPr>
            <p:cNvPr id="16" name="TextBox 16"/>
            <p:cNvSpPr txBox="1"/>
            <p:nvPr/>
          </p:nvSpPr>
          <p:spPr>
            <a:xfrm>
              <a:off x="0" y="-57150"/>
              <a:ext cx="925971" cy="597431"/>
            </a:xfrm>
            <a:prstGeom prst="rect">
              <a:avLst/>
            </a:prstGeom>
          </p:spPr>
          <p:txBody>
            <a:bodyPr lIns="254000" tIns="254000" rIns="254000" bIns="254000" rtlCol="0" anchor="ctr"/>
            <a:lstStyle/>
            <a:p>
              <a:pPr algn="ctr">
                <a:lnSpc>
                  <a:spcPts val="4340"/>
                </a:lnSpc>
              </a:pPr>
              <a:r>
                <a:rPr lang="en-US" sz="3100" b="1">
                  <a:solidFill>
                    <a:srgbClr val="FFFFFF"/>
                  </a:solidFill>
                  <a:latin typeface="Red Hat Display Bold"/>
                  <a:ea typeface="Red Hat Display Bold"/>
                  <a:cs typeface="Red Hat Display Bold"/>
                  <a:sym typeface="Red Hat Display Bold"/>
                </a:rPr>
                <a:t>Solar-Powered Bins</a:t>
              </a:r>
            </a:p>
          </p:txBody>
        </p:sp>
      </p:grpSp>
      <p:grpSp>
        <p:nvGrpSpPr>
          <p:cNvPr id="17" name="Group 17"/>
          <p:cNvGrpSpPr/>
          <p:nvPr/>
        </p:nvGrpSpPr>
        <p:grpSpPr>
          <a:xfrm>
            <a:off x="13433540" y="2870120"/>
            <a:ext cx="3825760" cy="2232234"/>
            <a:chOff x="0" y="0"/>
            <a:chExt cx="925971" cy="540281"/>
          </a:xfrm>
        </p:grpSpPr>
        <p:sp>
          <p:nvSpPr>
            <p:cNvPr id="18" name="Freeform 18"/>
            <p:cNvSpPr/>
            <p:nvPr/>
          </p:nvSpPr>
          <p:spPr>
            <a:xfrm>
              <a:off x="0" y="0"/>
              <a:ext cx="925971" cy="540281"/>
            </a:xfrm>
            <a:custGeom>
              <a:avLst/>
              <a:gdLst/>
              <a:ahLst/>
              <a:cxnLst/>
              <a:rect l="l" t="t" r="r" b="b"/>
              <a:pathLst>
                <a:path w="925971" h="540281">
                  <a:moveTo>
                    <a:pt x="0" y="0"/>
                  </a:moveTo>
                  <a:lnTo>
                    <a:pt x="925971" y="0"/>
                  </a:lnTo>
                  <a:lnTo>
                    <a:pt x="925971" y="540281"/>
                  </a:lnTo>
                  <a:lnTo>
                    <a:pt x="0" y="540281"/>
                  </a:lnTo>
                  <a:close/>
                </a:path>
              </a:pathLst>
            </a:custGeom>
            <a:solidFill>
              <a:srgbClr val="100F0D"/>
            </a:solidFill>
          </p:spPr>
        </p:sp>
        <p:sp>
          <p:nvSpPr>
            <p:cNvPr id="19" name="TextBox 19"/>
            <p:cNvSpPr txBox="1"/>
            <p:nvPr/>
          </p:nvSpPr>
          <p:spPr>
            <a:xfrm>
              <a:off x="0" y="-57150"/>
              <a:ext cx="925971" cy="597431"/>
            </a:xfrm>
            <a:prstGeom prst="rect">
              <a:avLst/>
            </a:prstGeom>
          </p:spPr>
          <p:txBody>
            <a:bodyPr lIns="254000" tIns="254000" rIns="254000" bIns="254000" rtlCol="0" anchor="ctr"/>
            <a:lstStyle/>
            <a:p>
              <a:pPr algn="ctr">
                <a:lnSpc>
                  <a:spcPts val="4340"/>
                </a:lnSpc>
              </a:pPr>
              <a:r>
                <a:rPr lang="en-US" sz="3100" b="1">
                  <a:solidFill>
                    <a:srgbClr val="FFFFFF"/>
                  </a:solidFill>
                  <a:latin typeface="Red Hat Display Bold"/>
                  <a:ea typeface="Red Hat Display Bold"/>
                  <a:cs typeface="Red Hat Display Bold"/>
                  <a:sym typeface="Red Hat Display Bold"/>
                </a:rPr>
                <a:t>Incentivized Public Participation</a:t>
              </a:r>
            </a:p>
          </p:txBody>
        </p:sp>
      </p:grpSp>
      <p:grpSp>
        <p:nvGrpSpPr>
          <p:cNvPr id="20" name="Group 20"/>
          <p:cNvGrpSpPr/>
          <p:nvPr/>
        </p:nvGrpSpPr>
        <p:grpSpPr>
          <a:xfrm>
            <a:off x="9298594" y="2870120"/>
            <a:ext cx="3825760" cy="2232234"/>
            <a:chOff x="0" y="0"/>
            <a:chExt cx="925971" cy="540281"/>
          </a:xfrm>
        </p:grpSpPr>
        <p:sp>
          <p:nvSpPr>
            <p:cNvPr id="21" name="Freeform 21"/>
            <p:cNvSpPr/>
            <p:nvPr/>
          </p:nvSpPr>
          <p:spPr>
            <a:xfrm>
              <a:off x="0" y="0"/>
              <a:ext cx="925971" cy="540281"/>
            </a:xfrm>
            <a:custGeom>
              <a:avLst/>
              <a:gdLst/>
              <a:ahLst/>
              <a:cxnLst/>
              <a:rect l="l" t="t" r="r" b="b"/>
              <a:pathLst>
                <a:path w="925971" h="540281">
                  <a:moveTo>
                    <a:pt x="0" y="0"/>
                  </a:moveTo>
                  <a:lnTo>
                    <a:pt x="925971" y="0"/>
                  </a:lnTo>
                  <a:lnTo>
                    <a:pt x="925971" y="540281"/>
                  </a:lnTo>
                  <a:lnTo>
                    <a:pt x="0" y="540281"/>
                  </a:lnTo>
                  <a:close/>
                </a:path>
              </a:pathLst>
            </a:custGeom>
            <a:solidFill>
              <a:srgbClr val="100F0D"/>
            </a:solidFill>
          </p:spPr>
        </p:sp>
        <p:sp>
          <p:nvSpPr>
            <p:cNvPr id="22" name="TextBox 22"/>
            <p:cNvSpPr txBox="1"/>
            <p:nvPr/>
          </p:nvSpPr>
          <p:spPr>
            <a:xfrm>
              <a:off x="0" y="-57150"/>
              <a:ext cx="925971" cy="597431"/>
            </a:xfrm>
            <a:prstGeom prst="rect">
              <a:avLst/>
            </a:prstGeom>
          </p:spPr>
          <p:txBody>
            <a:bodyPr lIns="254000" tIns="254000" rIns="254000" bIns="254000" rtlCol="0" anchor="ctr"/>
            <a:lstStyle/>
            <a:p>
              <a:pPr algn="ctr">
                <a:lnSpc>
                  <a:spcPts val="4340"/>
                </a:lnSpc>
              </a:pPr>
              <a:r>
                <a:rPr lang="en-US" sz="3100" b="1">
                  <a:solidFill>
                    <a:srgbClr val="FFFFFF"/>
                  </a:solidFill>
                  <a:latin typeface="Red Hat Display Bold"/>
                  <a:ea typeface="Red Hat Display Bold"/>
                  <a:cs typeface="Red Hat Display Bold"/>
                  <a:sym typeface="Red Hat Display Bold"/>
                </a:rPr>
                <a:t>Predictive Maintenance Alerts</a:t>
              </a:r>
            </a:p>
          </p:txBody>
        </p:sp>
      </p:grpSp>
      <p:grpSp>
        <p:nvGrpSpPr>
          <p:cNvPr id="23" name="Group 23"/>
          <p:cNvGrpSpPr/>
          <p:nvPr/>
        </p:nvGrpSpPr>
        <p:grpSpPr>
          <a:xfrm>
            <a:off x="1028700" y="5778629"/>
            <a:ext cx="3825760" cy="2819337"/>
            <a:chOff x="0" y="0"/>
            <a:chExt cx="925971" cy="682381"/>
          </a:xfrm>
        </p:grpSpPr>
        <p:sp>
          <p:nvSpPr>
            <p:cNvPr id="24" name="Freeform 24"/>
            <p:cNvSpPr/>
            <p:nvPr/>
          </p:nvSpPr>
          <p:spPr>
            <a:xfrm>
              <a:off x="0" y="0"/>
              <a:ext cx="925971" cy="682381"/>
            </a:xfrm>
            <a:custGeom>
              <a:avLst/>
              <a:gdLst/>
              <a:ahLst/>
              <a:cxnLst/>
              <a:rect l="l" t="t" r="r" b="b"/>
              <a:pathLst>
                <a:path w="925971" h="682381">
                  <a:moveTo>
                    <a:pt x="0" y="0"/>
                  </a:moveTo>
                  <a:lnTo>
                    <a:pt x="925971" y="0"/>
                  </a:lnTo>
                  <a:lnTo>
                    <a:pt x="925971" y="682381"/>
                  </a:lnTo>
                  <a:lnTo>
                    <a:pt x="0" y="682381"/>
                  </a:lnTo>
                  <a:close/>
                </a:path>
              </a:pathLst>
            </a:custGeom>
            <a:solidFill>
              <a:srgbClr val="000000">
                <a:alpha val="0"/>
              </a:srgbClr>
            </a:solidFill>
            <a:ln w="9525" cap="sq">
              <a:solidFill>
                <a:srgbClr val="0366BF"/>
              </a:solidFill>
              <a:prstDash val="solid"/>
              <a:miter/>
            </a:ln>
          </p:spPr>
        </p:sp>
        <p:sp>
          <p:nvSpPr>
            <p:cNvPr id="25" name="TextBox 25"/>
            <p:cNvSpPr txBox="1"/>
            <p:nvPr/>
          </p:nvSpPr>
          <p:spPr>
            <a:xfrm>
              <a:off x="0" y="-47625"/>
              <a:ext cx="925971" cy="730006"/>
            </a:xfrm>
            <a:prstGeom prst="rect">
              <a:avLst/>
            </a:prstGeom>
          </p:spPr>
          <p:txBody>
            <a:bodyPr lIns="254000" tIns="254000" rIns="254000" bIns="254000" rtlCol="0" anchor="ctr"/>
            <a:lstStyle/>
            <a:p>
              <a:pPr algn="ctr">
                <a:lnSpc>
                  <a:spcPts val="3220"/>
                </a:lnSpc>
              </a:pPr>
              <a:r>
                <a:rPr lang="en-US" sz="2300">
                  <a:solidFill>
                    <a:srgbClr val="124422"/>
                  </a:solidFill>
                  <a:latin typeface="TT Interphases"/>
                  <a:ea typeface="TT Interphases"/>
                  <a:cs typeface="TT Interphases"/>
                  <a:sym typeface="TT Interphases"/>
                </a:rPr>
                <a:t>Use image processing or additional sensors to automatically identify and separate biodegradable, recyclable, and hazardous waste at the bin level.</a:t>
              </a:r>
            </a:p>
          </p:txBody>
        </p:sp>
      </p:grpSp>
      <p:grpSp>
        <p:nvGrpSpPr>
          <p:cNvPr id="26" name="Group 26"/>
          <p:cNvGrpSpPr/>
          <p:nvPr/>
        </p:nvGrpSpPr>
        <p:grpSpPr>
          <a:xfrm>
            <a:off x="5163647" y="5778629"/>
            <a:ext cx="3825760" cy="2819337"/>
            <a:chOff x="0" y="0"/>
            <a:chExt cx="925971" cy="682381"/>
          </a:xfrm>
        </p:grpSpPr>
        <p:sp>
          <p:nvSpPr>
            <p:cNvPr id="27" name="Freeform 27"/>
            <p:cNvSpPr/>
            <p:nvPr/>
          </p:nvSpPr>
          <p:spPr>
            <a:xfrm>
              <a:off x="0" y="0"/>
              <a:ext cx="925971" cy="682381"/>
            </a:xfrm>
            <a:custGeom>
              <a:avLst/>
              <a:gdLst/>
              <a:ahLst/>
              <a:cxnLst/>
              <a:rect l="l" t="t" r="r" b="b"/>
              <a:pathLst>
                <a:path w="925971" h="682381">
                  <a:moveTo>
                    <a:pt x="0" y="0"/>
                  </a:moveTo>
                  <a:lnTo>
                    <a:pt x="925971" y="0"/>
                  </a:lnTo>
                  <a:lnTo>
                    <a:pt x="925971" y="682381"/>
                  </a:lnTo>
                  <a:lnTo>
                    <a:pt x="0" y="682381"/>
                  </a:lnTo>
                  <a:close/>
                </a:path>
              </a:pathLst>
            </a:custGeom>
            <a:solidFill>
              <a:srgbClr val="000000">
                <a:alpha val="0"/>
              </a:srgbClr>
            </a:solidFill>
            <a:ln w="9525" cap="sq">
              <a:solidFill>
                <a:srgbClr val="0366BF"/>
              </a:solidFill>
              <a:prstDash val="solid"/>
              <a:miter/>
            </a:ln>
          </p:spPr>
        </p:sp>
        <p:sp>
          <p:nvSpPr>
            <p:cNvPr id="28" name="TextBox 28"/>
            <p:cNvSpPr txBox="1"/>
            <p:nvPr/>
          </p:nvSpPr>
          <p:spPr>
            <a:xfrm>
              <a:off x="0" y="-47625"/>
              <a:ext cx="925971" cy="730006"/>
            </a:xfrm>
            <a:prstGeom prst="rect">
              <a:avLst/>
            </a:prstGeom>
          </p:spPr>
          <p:txBody>
            <a:bodyPr lIns="254000" tIns="254000" rIns="254000" bIns="254000" rtlCol="0" anchor="ctr"/>
            <a:lstStyle/>
            <a:p>
              <a:pPr algn="ctr">
                <a:lnSpc>
                  <a:spcPts val="3220"/>
                </a:lnSpc>
              </a:pPr>
              <a:r>
                <a:rPr lang="en-US" sz="2300">
                  <a:solidFill>
                    <a:srgbClr val="124422"/>
                  </a:solidFill>
                  <a:latin typeface="TT Interphases"/>
                  <a:ea typeface="TT Interphases"/>
                  <a:cs typeface="TT Interphases"/>
                  <a:sym typeface="TT Interphases"/>
                </a:rPr>
                <a:t>Incorporate solar panels to power the sensors and ESP32 boards, promoting sustainability and reducing energy dependence.</a:t>
              </a:r>
            </a:p>
          </p:txBody>
        </p:sp>
      </p:grpSp>
      <p:grpSp>
        <p:nvGrpSpPr>
          <p:cNvPr id="29" name="Group 29"/>
          <p:cNvGrpSpPr/>
          <p:nvPr/>
        </p:nvGrpSpPr>
        <p:grpSpPr>
          <a:xfrm>
            <a:off x="9298594" y="5778629"/>
            <a:ext cx="3825760" cy="2819337"/>
            <a:chOff x="0" y="0"/>
            <a:chExt cx="925971" cy="682381"/>
          </a:xfrm>
        </p:grpSpPr>
        <p:sp>
          <p:nvSpPr>
            <p:cNvPr id="30" name="Freeform 30"/>
            <p:cNvSpPr/>
            <p:nvPr/>
          </p:nvSpPr>
          <p:spPr>
            <a:xfrm>
              <a:off x="0" y="0"/>
              <a:ext cx="925971" cy="682381"/>
            </a:xfrm>
            <a:custGeom>
              <a:avLst/>
              <a:gdLst/>
              <a:ahLst/>
              <a:cxnLst/>
              <a:rect l="l" t="t" r="r" b="b"/>
              <a:pathLst>
                <a:path w="925971" h="682381">
                  <a:moveTo>
                    <a:pt x="0" y="0"/>
                  </a:moveTo>
                  <a:lnTo>
                    <a:pt x="925971" y="0"/>
                  </a:lnTo>
                  <a:lnTo>
                    <a:pt x="925971" y="682381"/>
                  </a:lnTo>
                  <a:lnTo>
                    <a:pt x="0" y="682381"/>
                  </a:lnTo>
                  <a:close/>
                </a:path>
              </a:pathLst>
            </a:custGeom>
            <a:solidFill>
              <a:srgbClr val="000000">
                <a:alpha val="0"/>
              </a:srgbClr>
            </a:solidFill>
            <a:ln w="9525" cap="sq">
              <a:solidFill>
                <a:srgbClr val="0366BF"/>
              </a:solidFill>
              <a:prstDash val="solid"/>
              <a:miter/>
            </a:ln>
          </p:spPr>
        </p:sp>
        <p:sp>
          <p:nvSpPr>
            <p:cNvPr id="31" name="TextBox 31"/>
            <p:cNvSpPr txBox="1"/>
            <p:nvPr/>
          </p:nvSpPr>
          <p:spPr>
            <a:xfrm>
              <a:off x="0" y="-47625"/>
              <a:ext cx="925971" cy="730006"/>
            </a:xfrm>
            <a:prstGeom prst="rect">
              <a:avLst/>
            </a:prstGeom>
          </p:spPr>
          <p:txBody>
            <a:bodyPr lIns="254000" tIns="254000" rIns="254000" bIns="254000" rtlCol="0" anchor="ctr"/>
            <a:lstStyle/>
            <a:p>
              <a:pPr algn="ctr">
                <a:lnSpc>
                  <a:spcPts val="3220"/>
                </a:lnSpc>
              </a:pPr>
              <a:r>
                <a:rPr lang="en-US" sz="2300">
                  <a:solidFill>
                    <a:srgbClr val="124422"/>
                  </a:solidFill>
                  <a:latin typeface="TT Interphases"/>
                  <a:ea typeface="TT Interphases"/>
                  <a:cs typeface="TT Interphases"/>
                  <a:sym typeface="TT Interphases"/>
                </a:rPr>
                <a:t>Use analytics to predict when bins or hardware components might fail and send alerts before breakdowns occur.</a:t>
              </a:r>
            </a:p>
          </p:txBody>
        </p:sp>
      </p:grpSp>
      <p:grpSp>
        <p:nvGrpSpPr>
          <p:cNvPr id="32" name="Group 32"/>
          <p:cNvGrpSpPr/>
          <p:nvPr/>
        </p:nvGrpSpPr>
        <p:grpSpPr>
          <a:xfrm>
            <a:off x="13433540" y="5778629"/>
            <a:ext cx="3825760" cy="2819337"/>
            <a:chOff x="0" y="0"/>
            <a:chExt cx="925971" cy="682381"/>
          </a:xfrm>
        </p:grpSpPr>
        <p:sp>
          <p:nvSpPr>
            <p:cNvPr id="33" name="Freeform 33"/>
            <p:cNvSpPr/>
            <p:nvPr/>
          </p:nvSpPr>
          <p:spPr>
            <a:xfrm>
              <a:off x="0" y="0"/>
              <a:ext cx="925971" cy="682381"/>
            </a:xfrm>
            <a:custGeom>
              <a:avLst/>
              <a:gdLst/>
              <a:ahLst/>
              <a:cxnLst/>
              <a:rect l="l" t="t" r="r" b="b"/>
              <a:pathLst>
                <a:path w="925971" h="682381">
                  <a:moveTo>
                    <a:pt x="0" y="0"/>
                  </a:moveTo>
                  <a:lnTo>
                    <a:pt x="925971" y="0"/>
                  </a:lnTo>
                  <a:lnTo>
                    <a:pt x="925971" y="682381"/>
                  </a:lnTo>
                  <a:lnTo>
                    <a:pt x="0" y="682381"/>
                  </a:lnTo>
                  <a:close/>
                </a:path>
              </a:pathLst>
            </a:custGeom>
            <a:solidFill>
              <a:srgbClr val="000000">
                <a:alpha val="0"/>
              </a:srgbClr>
            </a:solidFill>
            <a:ln w="9525" cap="sq">
              <a:solidFill>
                <a:srgbClr val="0366BF"/>
              </a:solidFill>
              <a:prstDash val="solid"/>
              <a:miter/>
            </a:ln>
          </p:spPr>
        </p:sp>
        <p:sp>
          <p:nvSpPr>
            <p:cNvPr id="34" name="TextBox 34"/>
            <p:cNvSpPr txBox="1"/>
            <p:nvPr/>
          </p:nvSpPr>
          <p:spPr>
            <a:xfrm>
              <a:off x="0" y="-47625"/>
              <a:ext cx="925971" cy="730006"/>
            </a:xfrm>
            <a:prstGeom prst="rect">
              <a:avLst/>
            </a:prstGeom>
          </p:spPr>
          <p:txBody>
            <a:bodyPr lIns="254000" tIns="254000" rIns="254000" bIns="254000" rtlCol="0" anchor="ctr"/>
            <a:lstStyle/>
            <a:p>
              <a:pPr algn="ctr">
                <a:lnSpc>
                  <a:spcPts val="3220"/>
                </a:lnSpc>
              </a:pPr>
              <a:r>
                <a:rPr lang="en-US" sz="2300">
                  <a:solidFill>
                    <a:srgbClr val="124422"/>
                  </a:solidFill>
                  <a:latin typeface="TT Interphases"/>
                  <a:ea typeface="TT Interphases"/>
                  <a:cs typeface="TT Interphases"/>
                  <a:sym typeface="TT Interphases"/>
                </a:rPr>
                <a:t>Introduce reward-based mechanisms in the app to encourage citizen engagement in waste management (e.g., points for reporting overflows).</a:t>
              </a:r>
            </a:p>
          </p:txBody>
        </p:sp>
      </p:grpSp>
      <p:sp>
        <p:nvSpPr>
          <p:cNvPr id="35" name="AutoShape 35"/>
          <p:cNvSpPr/>
          <p:nvPr/>
        </p:nvSpPr>
        <p:spPr>
          <a:xfrm flipH="1">
            <a:off x="2941580" y="5102354"/>
            <a:ext cx="0" cy="676275"/>
          </a:xfrm>
          <a:prstGeom prst="line">
            <a:avLst/>
          </a:prstGeom>
          <a:ln w="9525" cap="flat">
            <a:solidFill>
              <a:srgbClr val="100F0D"/>
            </a:solidFill>
            <a:prstDash val="solid"/>
            <a:headEnd type="none" w="sm" len="sm"/>
            <a:tailEnd type="none" w="sm" len="sm"/>
          </a:ln>
        </p:spPr>
      </p:sp>
      <p:sp>
        <p:nvSpPr>
          <p:cNvPr id="36" name="AutoShape 36"/>
          <p:cNvSpPr/>
          <p:nvPr/>
        </p:nvSpPr>
        <p:spPr>
          <a:xfrm>
            <a:off x="7074398" y="5102354"/>
            <a:ext cx="2129" cy="676275"/>
          </a:xfrm>
          <a:prstGeom prst="line">
            <a:avLst/>
          </a:prstGeom>
          <a:ln w="9525" cap="flat">
            <a:solidFill>
              <a:srgbClr val="100F0D"/>
            </a:solidFill>
            <a:prstDash val="solid"/>
            <a:headEnd type="none" w="sm" len="sm"/>
            <a:tailEnd type="none" w="sm" len="sm"/>
          </a:ln>
        </p:spPr>
      </p:sp>
      <p:sp>
        <p:nvSpPr>
          <p:cNvPr id="37" name="AutoShape 37"/>
          <p:cNvSpPr/>
          <p:nvPr/>
        </p:nvSpPr>
        <p:spPr>
          <a:xfrm flipH="1">
            <a:off x="11211473" y="5102354"/>
            <a:ext cx="0" cy="676275"/>
          </a:xfrm>
          <a:prstGeom prst="line">
            <a:avLst/>
          </a:prstGeom>
          <a:ln w="9525" cap="flat">
            <a:solidFill>
              <a:srgbClr val="100F0D"/>
            </a:solidFill>
            <a:prstDash val="solid"/>
            <a:headEnd type="none" w="sm" len="sm"/>
            <a:tailEnd type="none" w="sm" len="sm"/>
          </a:ln>
        </p:spPr>
      </p:sp>
      <p:sp>
        <p:nvSpPr>
          <p:cNvPr id="38" name="AutoShape 38"/>
          <p:cNvSpPr/>
          <p:nvPr/>
        </p:nvSpPr>
        <p:spPr>
          <a:xfrm>
            <a:off x="15346420" y="5102354"/>
            <a:ext cx="0" cy="676275"/>
          </a:xfrm>
          <a:prstGeom prst="line">
            <a:avLst/>
          </a:prstGeom>
          <a:ln w="9525" cap="flat">
            <a:solidFill>
              <a:srgbClr val="100F0D"/>
            </a:solidFill>
            <a:prstDash val="solid"/>
            <a:headEnd type="none" w="sm" len="sm"/>
            <a:tailEnd type="none" w="sm" len="sm"/>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24422"/>
        </a:solidFill>
        <a:effectLst/>
      </p:bgPr>
    </p:bg>
    <p:spTree>
      <p:nvGrpSpPr>
        <p:cNvPr id="1" name=""/>
        <p:cNvGrpSpPr/>
        <p:nvPr/>
      </p:nvGrpSpPr>
      <p:grpSpPr>
        <a:xfrm>
          <a:off x="0" y="0"/>
          <a:ext cx="0" cy="0"/>
          <a:chOff x="0" y="0"/>
          <a:chExt cx="0" cy="0"/>
        </a:xfrm>
      </p:grpSpPr>
      <p:sp>
        <p:nvSpPr>
          <p:cNvPr id="2" name="TextBox 2"/>
          <p:cNvSpPr txBox="1"/>
          <p:nvPr/>
        </p:nvSpPr>
        <p:spPr>
          <a:xfrm>
            <a:off x="1455174" y="3534782"/>
            <a:ext cx="15505005" cy="5219129"/>
          </a:xfrm>
          <a:prstGeom prst="rect">
            <a:avLst/>
          </a:prstGeom>
        </p:spPr>
        <p:txBody>
          <a:bodyPr lIns="0" tIns="0" rIns="0" bIns="0" rtlCol="0" anchor="t">
            <a:spAutoFit/>
          </a:bodyPr>
          <a:lstStyle/>
          <a:p>
            <a:pPr marL="596962" lvl="1" indent="-298481" algn="l">
              <a:lnSpc>
                <a:spcPts val="4147"/>
              </a:lnSpc>
              <a:buFont typeface="Arial"/>
              <a:buChar char="•"/>
            </a:pPr>
            <a:r>
              <a:rPr lang="en-US" sz="2764">
                <a:solidFill>
                  <a:srgbClr val="FFFFFF"/>
                </a:solidFill>
                <a:latin typeface="Open Sauce"/>
                <a:ea typeface="Open Sauce"/>
                <a:cs typeface="Open Sauce"/>
                <a:sym typeface="Open Sauce"/>
              </a:rPr>
              <a:t>[1] R. Kumar and P. Sh</a:t>
            </a:r>
            <a:r>
              <a:rPr lang="en-US" sz="2764" u="none">
                <a:solidFill>
                  <a:srgbClr val="FFFFFF"/>
                </a:solidFill>
                <a:latin typeface="Open Sauce"/>
                <a:ea typeface="Open Sauce"/>
                <a:cs typeface="Open Sauce"/>
                <a:sym typeface="Open Sauce"/>
              </a:rPr>
              <a:t>arma, "IoT-based Smart Waste Management System for Smart Cities," International Journal of Engineering and Advanced Technology (IJEAT), vol. 8, no. 6, pp. 2442–2447, 2019.</a:t>
            </a:r>
          </a:p>
          <a:p>
            <a:pPr marL="596962" lvl="1" indent="-298481" algn="l">
              <a:lnSpc>
                <a:spcPts val="4147"/>
              </a:lnSpc>
              <a:buFont typeface="Arial"/>
              <a:buChar char="•"/>
            </a:pPr>
            <a:r>
              <a:rPr lang="en-US" sz="2764" u="none">
                <a:solidFill>
                  <a:srgbClr val="FFFFFF"/>
                </a:solidFill>
                <a:latin typeface="Open Sauce"/>
                <a:ea typeface="Open Sauce"/>
                <a:cs typeface="Open Sauce"/>
                <a:sym typeface="Open Sauce"/>
              </a:rPr>
              <a:t>[2] S. Bandyopadhyay and S. Chakraborty, "AI-Based Automated Waste Sorting System for Smart Cities," International Journal of Intelligent Engineering and Systems, vol. 13, no. 1, pp. 23–35, 2020.</a:t>
            </a:r>
          </a:p>
          <a:p>
            <a:pPr marL="596962" lvl="1" indent="-298481" algn="l">
              <a:lnSpc>
                <a:spcPts val="4147"/>
              </a:lnSpc>
              <a:buFont typeface="Arial"/>
              <a:buChar char="•"/>
            </a:pPr>
            <a:r>
              <a:rPr lang="en-US" sz="2764" u="none">
                <a:solidFill>
                  <a:srgbClr val="FFFFFF"/>
                </a:solidFill>
                <a:latin typeface="Open Sauce"/>
                <a:ea typeface="Open Sauce"/>
                <a:cs typeface="Open Sauce"/>
                <a:sym typeface="Open Sauce"/>
              </a:rPr>
              <a:t>[3] D. Singh and A. Arora, "Smart Waste Management: A Green Approach for Smart Cities," Renewable and Sustainable Energy Reviews, vol. 136, p. 110426, 2021.</a:t>
            </a:r>
          </a:p>
          <a:p>
            <a:pPr marL="596962" lvl="1" indent="-298481" algn="l">
              <a:lnSpc>
                <a:spcPts val="4147"/>
              </a:lnSpc>
              <a:buFont typeface="Arial"/>
              <a:buChar char="•"/>
            </a:pPr>
            <a:r>
              <a:rPr lang="en-US" sz="2764" u="none">
                <a:solidFill>
                  <a:srgbClr val="FFFFFF"/>
                </a:solidFill>
                <a:latin typeface="Open Sauce"/>
                <a:ea typeface="Open Sauce"/>
                <a:cs typeface="Open Sauce"/>
                <a:sym typeface="Open Sauce"/>
              </a:rPr>
              <a:t>[4] P. Shreya and M. Sahu, "Optimized Waste Collection System Using IoT and Machine Learning," Materials Today: Proceedings, vol. 47, no. 8, pp. 2322–2328, 2021.</a:t>
            </a:r>
          </a:p>
        </p:txBody>
      </p:sp>
      <p:sp>
        <p:nvSpPr>
          <p:cNvPr id="3" name="TextBox 3"/>
          <p:cNvSpPr txBox="1"/>
          <p:nvPr/>
        </p:nvSpPr>
        <p:spPr>
          <a:xfrm>
            <a:off x="1941346" y="1622743"/>
            <a:ext cx="7266330" cy="1219200"/>
          </a:xfrm>
          <a:prstGeom prst="rect">
            <a:avLst/>
          </a:prstGeom>
        </p:spPr>
        <p:txBody>
          <a:bodyPr lIns="0" tIns="0" rIns="0" bIns="0" rtlCol="0" anchor="t">
            <a:spAutoFit/>
          </a:bodyPr>
          <a:lstStyle/>
          <a:p>
            <a:pPr marL="0" lvl="0" indent="0" algn="l">
              <a:lnSpc>
                <a:spcPts val="9600"/>
              </a:lnSpc>
              <a:spcBef>
                <a:spcPct val="0"/>
              </a:spcBef>
            </a:pPr>
            <a:r>
              <a:rPr lang="en-US" sz="8000" b="1">
                <a:solidFill>
                  <a:srgbClr val="F2C28A"/>
                </a:solidFill>
                <a:latin typeface="Red Hat Display Bold"/>
                <a:ea typeface="Red Hat Display Bold"/>
                <a:cs typeface="Red Hat Display Bold"/>
                <a:sym typeface="Red Hat Display Bold"/>
              </a:rPr>
              <a:t>REFERENCES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BF6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7536287" cy="10287000"/>
            <a:chOff x="0" y="0"/>
            <a:chExt cx="1984866" cy="2709333"/>
          </a:xfrm>
        </p:grpSpPr>
        <p:sp>
          <p:nvSpPr>
            <p:cNvPr id="3" name="Freeform 3"/>
            <p:cNvSpPr/>
            <p:nvPr/>
          </p:nvSpPr>
          <p:spPr>
            <a:xfrm>
              <a:off x="0" y="0"/>
              <a:ext cx="1984866" cy="2709333"/>
            </a:xfrm>
            <a:custGeom>
              <a:avLst/>
              <a:gdLst/>
              <a:ahLst/>
              <a:cxnLst/>
              <a:rect l="l" t="t" r="r" b="b"/>
              <a:pathLst>
                <a:path w="1984866" h="2709333">
                  <a:moveTo>
                    <a:pt x="0" y="0"/>
                  </a:moveTo>
                  <a:lnTo>
                    <a:pt x="1984866" y="0"/>
                  </a:lnTo>
                  <a:lnTo>
                    <a:pt x="1984866" y="2709333"/>
                  </a:lnTo>
                  <a:lnTo>
                    <a:pt x="0" y="2709333"/>
                  </a:lnTo>
                  <a:close/>
                </a:path>
              </a:pathLst>
            </a:custGeom>
            <a:solidFill>
              <a:srgbClr val="124422"/>
            </a:solidFill>
          </p:spPr>
        </p:sp>
        <p:sp>
          <p:nvSpPr>
            <p:cNvPr id="4" name="TextBox 4"/>
            <p:cNvSpPr txBox="1"/>
            <p:nvPr/>
          </p:nvSpPr>
          <p:spPr>
            <a:xfrm>
              <a:off x="0" y="-28575"/>
              <a:ext cx="1984866" cy="2737908"/>
            </a:xfrm>
            <a:prstGeom prst="rect">
              <a:avLst/>
            </a:prstGeom>
          </p:spPr>
          <p:txBody>
            <a:bodyPr lIns="50800" tIns="50800" rIns="50800" bIns="50800" rtlCol="0" anchor="ctr"/>
            <a:lstStyle/>
            <a:p>
              <a:pPr algn="ctr">
                <a:lnSpc>
                  <a:spcPts val="2100"/>
                </a:lnSpc>
              </a:pPr>
              <a:endParaRPr/>
            </a:p>
          </p:txBody>
        </p:sp>
      </p:grpSp>
      <p:sp>
        <p:nvSpPr>
          <p:cNvPr id="5" name="TextBox 5"/>
          <p:cNvSpPr txBox="1"/>
          <p:nvPr/>
        </p:nvSpPr>
        <p:spPr>
          <a:xfrm>
            <a:off x="2060972" y="1225598"/>
            <a:ext cx="2123516" cy="248920"/>
          </a:xfrm>
          <a:prstGeom prst="rect">
            <a:avLst/>
          </a:prstGeom>
        </p:spPr>
        <p:txBody>
          <a:bodyPr lIns="0" tIns="0" rIns="0" bIns="0" rtlCol="0" anchor="t">
            <a:spAutoFit/>
          </a:bodyPr>
          <a:lstStyle/>
          <a:p>
            <a:pPr marL="0" lvl="0" indent="0" algn="l">
              <a:lnSpc>
                <a:spcPts val="1955"/>
              </a:lnSpc>
            </a:pPr>
            <a:endParaRPr/>
          </a:p>
        </p:txBody>
      </p:sp>
      <p:sp>
        <p:nvSpPr>
          <p:cNvPr id="6" name="TextBox 6"/>
          <p:cNvSpPr txBox="1"/>
          <p:nvPr/>
        </p:nvSpPr>
        <p:spPr>
          <a:xfrm>
            <a:off x="1028700" y="4533900"/>
            <a:ext cx="5329672" cy="1219200"/>
          </a:xfrm>
          <a:prstGeom prst="rect">
            <a:avLst/>
          </a:prstGeom>
        </p:spPr>
        <p:txBody>
          <a:bodyPr lIns="0" tIns="0" rIns="0" bIns="0" rtlCol="0" anchor="t">
            <a:spAutoFit/>
          </a:bodyPr>
          <a:lstStyle/>
          <a:p>
            <a:pPr algn="l">
              <a:lnSpc>
                <a:spcPts val="9600"/>
              </a:lnSpc>
            </a:pPr>
            <a:r>
              <a:rPr lang="en-US" sz="8000" b="1">
                <a:solidFill>
                  <a:srgbClr val="FFFFFF"/>
                </a:solidFill>
                <a:latin typeface="Red Hat Display Bold"/>
                <a:ea typeface="Red Hat Display Bold"/>
                <a:cs typeface="Red Hat Display Bold"/>
                <a:sym typeface="Red Hat Display Bold"/>
              </a:rPr>
              <a:t>Agenda</a:t>
            </a:r>
          </a:p>
        </p:txBody>
      </p:sp>
      <p:graphicFrame>
        <p:nvGraphicFramePr>
          <p:cNvPr id="7" name="Table 7"/>
          <p:cNvGraphicFramePr>
            <a:graphicFrameLocks noGrp="1"/>
          </p:cNvGraphicFramePr>
          <p:nvPr>
            <p:extLst>
              <p:ext uri="{D42A27DB-BD31-4B8C-83A1-F6EECF244321}">
                <p14:modId xmlns:p14="http://schemas.microsoft.com/office/powerpoint/2010/main" val="1551579183"/>
              </p:ext>
            </p:extLst>
          </p:nvPr>
        </p:nvGraphicFramePr>
        <p:xfrm>
          <a:off x="8138941" y="601009"/>
          <a:ext cx="9818170" cy="9171015"/>
        </p:xfrm>
        <a:graphic>
          <a:graphicData uri="http://schemas.openxmlformats.org/drawingml/2006/table">
            <a:tbl>
              <a:tblPr/>
              <a:tblGrid>
                <a:gridCol w="2835004">
                  <a:extLst>
                    <a:ext uri="{9D8B030D-6E8A-4147-A177-3AD203B41FA5}">
                      <a16:colId xmlns:a16="http://schemas.microsoft.com/office/drawing/2014/main" val="20000"/>
                    </a:ext>
                  </a:extLst>
                </a:gridCol>
                <a:gridCol w="6983166">
                  <a:extLst>
                    <a:ext uri="{9D8B030D-6E8A-4147-A177-3AD203B41FA5}">
                      <a16:colId xmlns:a16="http://schemas.microsoft.com/office/drawing/2014/main" val="20001"/>
                    </a:ext>
                  </a:extLst>
                </a:gridCol>
              </a:tblGrid>
              <a:tr h="1108127">
                <a:tc>
                  <a:txBody>
                    <a:bodyPr/>
                    <a:lstStyle/>
                    <a:p>
                      <a:pPr algn="ctr">
                        <a:lnSpc>
                          <a:spcPts val="3639"/>
                        </a:lnSpc>
                        <a:defRPr/>
                      </a:pPr>
                      <a:r>
                        <a:rPr lang="en-US" sz="2599" b="1">
                          <a:solidFill>
                            <a:srgbClr val="FFFFFF"/>
                          </a:solidFill>
                          <a:latin typeface="Red Hat Display Bold"/>
                          <a:ea typeface="Red Hat Display Bold"/>
                          <a:cs typeface="Red Hat Display Bold"/>
                          <a:sym typeface="Red Hat Display Bold"/>
                        </a:rPr>
                        <a:t>3</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0" cap="flat" cmpd="sng" algn="ctr">
                      <a:solidFill>
                        <a:srgbClr val="CCCCCC"/>
                      </a:solidFill>
                      <a:prstDash val="solid"/>
                      <a:round/>
                      <a:headEnd type="none" w="med" len="med"/>
                      <a:tailEnd type="none" w="med" len="med"/>
                    </a:lnB>
                  </a:tcPr>
                </a:tc>
                <a:tc>
                  <a:txBody>
                    <a:bodyPr/>
                    <a:lstStyle/>
                    <a:p>
                      <a:pPr algn="l">
                        <a:lnSpc>
                          <a:spcPts val="3779"/>
                        </a:lnSpc>
                        <a:defRPr/>
                      </a:pPr>
                      <a:r>
                        <a:rPr lang="en-US" sz="2699" u="sng">
                          <a:solidFill>
                            <a:srgbClr val="FFFFFF"/>
                          </a:solidFill>
                          <a:latin typeface="TT Interphases"/>
                          <a:ea typeface="TT Interphases"/>
                          <a:cs typeface="TT Interphases"/>
                          <a:sym typeface="TT Interphases"/>
                          <a:hlinkClick r:id="rId2" action="ppaction://hlinksldjump"/>
                        </a:rPr>
                        <a:t>Abstract</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0"/>
                  </a:ext>
                </a:extLst>
              </a:tr>
              <a:tr h="885825">
                <a:tc>
                  <a:txBody>
                    <a:bodyPr/>
                    <a:lstStyle/>
                    <a:p>
                      <a:pPr algn="ctr">
                        <a:lnSpc>
                          <a:spcPts val="3639"/>
                        </a:lnSpc>
                        <a:defRPr/>
                      </a:pPr>
                      <a:r>
                        <a:rPr lang="en-US" sz="2599" b="1">
                          <a:solidFill>
                            <a:srgbClr val="FFFFFF"/>
                          </a:solidFill>
                          <a:latin typeface="Red Hat Display Bold"/>
                          <a:ea typeface="Red Hat Display Bold"/>
                          <a:cs typeface="Red Hat Display Bold"/>
                          <a:sym typeface="Red Hat Display Bold"/>
                        </a:rPr>
                        <a:t>4</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tc>
                  <a:txBody>
                    <a:bodyPr/>
                    <a:lstStyle/>
                    <a:p>
                      <a:pPr algn="l">
                        <a:lnSpc>
                          <a:spcPts val="3779"/>
                        </a:lnSpc>
                        <a:defRPr/>
                      </a:pPr>
                      <a:r>
                        <a:rPr lang="en-US" sz="2699" u="sng">
                          <a:solidFill>
                            <a:srgbClr val="FFFFFF"/>
                          </a:solidFill>
                          <a:latin typeface="TT Interphases"/>
                          <a:ea typeface="TT Interphases"/>
                          <a:cs typeface="TT Interphases"/>
                          <a:sym typeface="TT Interphases"/>
                          <a:hlinkClick r:id="rId3" action="ppaction://hlinksldjump"/>
                        </a:rPr>
                        <a:t>Introduction</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1"/>
                  </a:ext>
                </a:extLst>
              </a:tr>
              <a:tr h="1089105">
                <a:tc>
                  <a:txBody>
                    <a:bodyPr/>
                    <a:lstStyle/>
                    <a:p>
                      <a:pPr algn="ctr">
                        <a:lnSpc>
                          <a:spcPts val="3639"/>
                        </a:lnSpc>
                        <a:defRPr/>
                      </a:pPr>
                      <a:r>
                        <a:rPr lang="en-US" sz="2599" b="1">
                          <a:solidFill>
                            <a:srgbClr val="FFFFFF"/>
                          </a:solidFill>
                          <a:latin typeface="Red Hat Display Bold"/>
                          <a:ea typeface="Red Hat Display Bold"/>
                          <a:cs typeface="Red Hat Display Bold"/>
                          <a:sym typeface="Red Hat Display Bold"/>
                        </a:rPr>
                        <a:t>5</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FCFCF"/>
                      </a:solidFill>
                      <a:prstDash val="solid"/>
                      <a:round/>
                      <a:headEnd type="none" w="med" len="med"/>
                      <a:tailEnd type="none" w="med" len="med"/>
                    </a:lnB>
                  </a:tcPr>
                </a:tc>
                <a:tc>
                  <a:txBody>
                    <a:bodyPr/>
                    <a:lstStyle/>
                    <a:p>
                      <a:pPr algn="l">
                        <a:lnSpc>
                          <a:spcPts val="3779"/>
                        </a:lnSpc>
                        <a:defRPr/>
                      </a:pPr>
                      <a:r>
                        <a:rPr lang="en-US" sz="2699" u="sng">
                          <a:solidFill>
                            <a:srgbClr val="FFFFFF"/>
                          </a:solidFill>
                          <a:latin typeface="TT Interphases"/>
                          <a:ea typeface="TT Interphases"/>
                          <a:cs typeface="TT Interphases"/>
                          <a:sym typeface="TT Interphases"/>
                          <a:hlinkClick r:id="rId4" action="ppaction://hlinksldjump"/>
                        </a:rPr>
                        <a:t>Objectives</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FCFCF"/>
                      </a:solidFill>
                      <a:prstDash val="solid"/>
                      <a:round/>
                      <a:headEnd type="none" w="med" len="med"/>
                      <a:tailEnd type="none" w="med" len="med"/>
                    </a:lnB>
                  </a:tcPr>
                </a:tc>
                <a:extLst>
                  <a:ext uri="{0D108BD9-81ED-4DB2-BD59-A6C34878D82A}">
                    <a16:rowId xmlns:a16="http://schemas.microsoft.com/office/drawing/2014/main" val="10002"/>
                  </a:ext>
                </a:extLst>
              </a:tr>
              <a:tr h="905537">
                <a:tc>
                  <a:txBody>
                    <a:bodyPr/>
                    <a:lstStyle/>
                    <a:p>
                      <a:pPr algn="ctr">
                        <a:lnSpc>
                          <a:spcPts val="3639"/>
                        </a:lnSpc>
                        <a:defRPr/>
                      </a:pPr>
                      <a:r>
                        <a:rPr lang="en-US" sz="2599" b="1">
                          <a:solidFill>
                            <a:srgbClr val="FFFFFF"/>
                          </a:solidFill>
                          <a:latin typeface="Red Hat Display Bold"/>
                          <a:ea typeface="Red Hat Display Bold"/>
                          <a:cs typeface="Red Hat Display Bold"/>
                          <a:sym typeface="Red Hat Display Bold"/>
                        </a:rPr>
                        <a:t>6</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FCFCF"/>
                      </a:solidFill>
                      <a:prstDash val="solid"/>
                      <a:round/>
                      <a:headEnd type="none" w="med" len="med"/>
                      <a:tailEnd type="none" w="med" len="med"/>
                    </a:lnT>
                    <a:lnB w="0" cap="flat" cmpd="sng" algn="ctr">
                      <a:solidFill>
                        <a:srgbClr val="CCCCCC"/>
                      </a:solidFill>
                      <a:prstDash val="solid"/>
                      <a:round/>
                      <a:headEnd type="none" w="med" len="med"/>
                      <a:tailEnd type="none" w="med" len="med"/>
                    </a:lnB>
                  </a:tcPr>
                </a:tc>
                <a:tc>
                  <a:txBody>
                    <a:bodyPr/>
                    <a:lstStyle/>
                    <a:p>
                      <a:pPr algn="l">
                        <a:lnSpc>
                          <a:spcPts val="3779"/>
                        </a:lnSpc>
                        <a:defRPr/>
                      </a:pPr>
                      <a:r>
                        <a:rPr lang="en-US" sz="2699" u="sng">
                          <a:solidFill>
                            <a:srgbClr val="FFFFFF"/>
                          </a:solidFill>
                          <a:latin typeface="TT Interphases"/>
                          <a:ea typeface="TT Interphases"/>
                          <a:cs typeface="TT Interphases"/>
                          <a:sym typeface="TT Interphases"/>
                          <a:hlinkClick r:id="rId5" action="ppaction://hlinksldjump"/>
                        </a:rPr>
                        <a:t>Literature review</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FCFCF"/>
                      </a:solidFill>
                      <a:prstDash val="solid"/>
                      <a:round/>
                      <a:headEnd type="none" w="med" len="med"/>
                      <a:tailEnd type="none" w="med" len="med"/>
                    </a:lnT>
                    <a:lnB w="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3"/>
                  </a:ext>
                </a:extLst>
              </a:tr>
              <a:tr h="983416">
                <a:tc>
                  <a:txBody>
                    <a:bodyPr/>
                    <a:lstStyle/>
                    <a:p>
                      <a:pPr algn="ctr">
                        <a:lnSpc>
                          <a:spcPts val="3639"/>
                        </a:lnSpc>
                        <a:defRPr/>
                      </a:pPr>
                      <a:r>
                        <a:rPr lang="en-US" sz="2599" b="1">
                          <a:solidFill>
                            <a:srgbClr val="FFFFFF"/>
                          </a:solidFill>
                          <a:latin typeface="Red Hat Display Bold"/>
                          <a:ea typeface="Red Hat Display Bold"/>
                          <a:cs typeface="Red Hat Display Bold"/>
                          <a:sym typeface="Red Hat Display Bold"/>
                        </a:rPr>
                        <a:t>7</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tc>
                  <a:txBody>
                    <a:bodyPr/>
                    <a:lstStyle/>
                    <a:p>
                      <a:pPr algn="l">
                        <a:lnSpc>
                          <a:spcPts val="3779"/>
                        </a:lnSpc>
                        <a:defRPr/>
                      </a:pPr>
                      <a:r>
                        <a:rPr lang="en-US" sz="2699" u="sng">
                          <a:solidFill>
                            <a:srgbClr val="FFFFFF"/>
                          </a:solidFill>
                          <a:latin typeface="TT Interphases"/>
                          <a:ea typeface="TT Interphases"/>
                          <a:cs typeface="TT Interphases"/>
                          <a:sym typeface="TT Interphases"/>
                          <a:hlinkClick r:id="rId6" action="ppaction://hlinksldjump"/>
                        </a:rPr>
                        <a:t>Existing System</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4"/>
                  </a:ext>
                </a:extLst>
              </a:tr>
              <a:tr h="1232838">
                <a:tc>
                  <a:txBody>
                    <a:bodyPr/>
                    <a:lstStyle/>
                    <a:p>
                      <a:pPr algn="ctr">
                        <a:lnSpc>
                          <a:spcPts val="3639"/>
                        </a:lnSpc>
                        <a:defRPr/>
                      </a:pPr>
                      <a:r>
                        <a:rPr lang="en-US" sz="2599" b="1">
                          <a:solidFill>
                            <a:srgbClr val="FFFFFF"/>
                          </a:solidFill>
                          <a:latin typeface="Red Hat Display Bold"/>
                          <a:ea typeface="Red Hat Display Bold"/>
                          <a:cs typeface="Red Hat Display Bold"/>
                          <a:sym typeface="Red Hat Display Bold"/>
                        </a:rPr>
                        <a:t>8</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tc>
                  <a:txBody>
                    <a:bodyPr/>
                    <a:lstStyle/>
                    <a:p>
                      <a:pPr algn="l">
                        <a:lnSpc>
                          <a:spcPts val="3779"/>
                        </a:lnSpc>
                        <a:defRPr/>
                      </a:pPr>
                      <a:r>
                        <a:rPr lang="en-US" sz="2699" u="sng">
                          <a:solidFill>
                            <a:srgbClr val="FFFFFF"/>
                          </a:solidFill>
                          <a:latin typeface="TT Interphases"/>
                          <a:ea typeface="TT Interphases"/>
                          <a:cs typeface="TT Interphases"/>
                          <a:sym typeface="TT Interphases"/>
                          <a:hlinkClick r:id="rId7" action="ppaction://hlinksldjump"/>
                        </a:rPr>
                        <a:t>Proposed System</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5"/>
                  </a:ext>
                </a:extLst>
              </a:tr>
              <a:tr h="885825">
                <a:tc>
                  <a:txBody>
                    <a:bodyPr/>
                    <a:lstStyle/>
                    <a:p>
                      <a:pPr algn="ctr">
                        <a:lnSpc>
                          <a:spcPts val="3639"/>
                        </a:lnSpc>
                        <a:defRPr/>
                      </a:pPr>
                      <a:r>
                        <a:rPr lang="en-US" sz="2599">
                          <a:solidFill>
                            <a:srgbClr val="FFFFFF"/>
                          </a:solidFill>
                          <a:latin typeface="Red Hat Display"/>
                          <a:ea typeface="Red Hat Display"/>
                          <a:cs typeface="Red Hat Display"/>
                          <a:sym typeface="Red Hat Display"/>
                        </a:rPr>
                        <a:t>9</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tc>
                  <a:txBody>
                    <a:bodyPr/>
                    <a:lstStyle/>
                    <a:p>
                      <a:pPr algn="l">
                        <a:lnSpc>
                          <a:spcPts val="3779"/>
                        </a:lnSpc>
                        <a:defRPr/>
                      </a:pPr>
                      <a:r>
                        <a:rPr lang="en-US" sz="2699" u="sng" dirty="0">
                          <a:solidFill>
                            <a:srgbClr val="FFFFFF"/>
                          </a:solidFill>
                          <a:latin typeface="TT Interphases"/>
                          <a:ea typeface="TT Interphases"/>
                          <a:cs typeface="TT Interphases"/>
                          <a:sym typeface="TT Interphases"/>
                          <a:hlinkClick r:id="rId8" action="ppaction://hlinksldjump"/>
                        </a:rPr>
                        <a:t>Modules used</a:t>
                      </a:r>
                      <a:endParaRPr lang="en-US" sz="1100" dirty="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6"/>
                  </a:ext>
                </a:extLst>
              </a:tr>
              <a:tr h="1194517">
                <a:tc>
                  <a:txBody>
                    <a:bodyPr/>
                    <a:lstStyle/>
                    <a:p>
                      <a:pPr algn="ctr">
                        <a:lnSpc>
                          <a:spcPts val="3639"/>
                        </a:lnSpc>
                        <a:defRPr/>
                      </a:pPr>
                      <a:r>
                        <a:rPr lang="en-US" sz="2599">
                          <a:solidFill>
                            <a:srgbClr val="FFFFFF"/>
                          </a:solidFill>
                          <a:latin typeface="Red Hat Display"/>
                          <a:ea typeface="Red Hat Display"/>
                          <a:cs typeface="Red Hat Display"/>
                          <a:sym typeface="Red Hat Display"/>
                        </a:rPr>
                        <a:t>11</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tc>
                  <a:txBody>
                    <a:bodyPr/>
                    <a:lstStyle/>
                    <a:p>
                      <a:pPr algn="l">
                        <a:lnSpc>
                          <a:spcPts val="3779"/>
                        </a:lnSpc>
                        <a:defRPr/>
                      </a:pPr>
                      <a:r>
                        <a:rPr lang="en-US" sz="2699" u="sng" dirty="0">
                          <a:solidFill>
                            <a:srgbClr val="0000FF"/>
                          </a:solidFill>
                          <a:latin typeface="TT Interphases"/>
                          <a:ea typeface="TT Interphases"/>
                          <a:cs typeface="TT Interphases"/>
                          <a:sym typeface="TT Interphases"/>
                          <a:hlinkClick r:id="rId9" action="ppaction://hlinksldjump">
                            <a:extLst>
                              <a:ext uri="{A12FA001-AC4F-418D-AE19-62706E023703}">
                                <ahyp:hlinkClr xmlns:ahyp="http://schemas.microsoft.com/office/drawing/2018/hyperlinkcolor" val="tx"/>
                              </a:ext>
                            </a:extLst>
                          </a:hlinkClick>
                        </a:rPr>
                        <a:t>Future Enhancements</a:t>
                      </a:r>
                      <a:endParaRPr lang="en-US" sz="1100" dirty="0">
                        <a:solidFill>
                          <a:srgbClr val="0000FF"/>
                        </a:solidFill>
                      </a:endParaRPr>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7"/>
                  </a:ext>
                </a:extLst>
              </a:tr>
              <a:tr h="885825">
                <a:tc>
                  <a:txBody>
                    <a:bodyPr/>
                    <a:lstStyle/>
                    <a:p>
                      <a:pPr algn="ctr">
                        <a:lnSpc>
                          <a:spcPts val="3639"/>
                        </a:lnSpc>
                        <a:defRPr/>
                      </a:pPr>
                      <a:r>
                        <a:rPr lang="en-US" sz="2599">
                          <a:solidFill>
                            <a:srgbClr val="FFFFFF"/>
                          </a:solidFill>
                          <a:latin typeface="Red Hat Display"/>
                          <a:ea typeface="Red Hat Display"/>
                          <a:cs typeface="Red Hat Display"/>
                          <a:sym typeface="Red Hat Display"/>
                        </a:rPr>
                        <a:t>12</a:t>
                      </a:r>
                      <a:endParaRPr lang="en-US" sz="1100"/>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tc>
                  <a:txBody>
                    <a:bodyPr/>
                    <a:lstStyle/>
                    <a:p>
                      <a:pPr algn="l">
                        <a:lnSpc>
                          <a:spcPts val="3779"/>
                        </a:lnSpc>
                        <a:defRPr/>
                      </a:pPr>
                      <a:r>
                        <a:rPr lang="en-US" sz="2699" u="sng" dirty="0">
                          <a:solidFill>
                            <a:srgbClr val="0000FF"/>
                          </a:solidFill>
                          <a:latin typeface="TT Interphases"/>
                          <a:ea typeface="TT Interphases"/>
                          <a:cs typeface="TT Interphases"/>
                          <a:sym typeface="TT Interphases"/>
                        </a:rPr>
                        <a:t>References</a:t>
                      </a:r>
                      <a:endParaRPr lang="en-US" sz="1100" dirty="0">
                        <a:solidFill>
                          <a:srgbClr val="0000FF"/>
                        </a:solidFill>
                      </a:endParaRPr>
                    </a:p>
                  </a:txBody>
                  <a:tcPr marL="190500" marR="190500" marT="190500" marB="190500" anchor="ctr">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24422"/>
        </a:solidFill>
        <a:effectLst/>
      </p:bgPr>
    </p:bg>
    <p:spTree>
      <p:nvGrpSpPr>
        <p:cNvPr id="1" name=""/>
        <p:cNvGrpSpPr/>
        <p:nvPr/>
      </p:nvGrpSpPr>
      <p:grpSpPr>
        <a:xfrm>
          <a:off x="0" y="0"/>
          <a:ext cx="0" cy="0"/>
          <a:chOff x="0" y="0"/>
          <a:chExt cx="0" cy="0"/>
        </a:xfrm>
      </p:grpSpPr>
      <p:sp>
        <p:nvSpPr>
          <p:cNvPr id="2" name="AutoShape 2"/>
          <p:cNvSpPr/>
          <p:nvPr/>
        </p:nvSpPr>
        <p:spPr>
          <a:xfrm>
            <a:off x="6929858" y="1108553"/>
            <a:ext cx="10288360" cy="8069894"/>
          </a:xfrm>
          <a:prstGeom prst="rect">
            <a:avLst/>
          </a:prstGeom>
          <a:solidFill>
            <a:srgbClr val="00BF63"/>
          </a:solidFill>
        </p:spPr>
      </p:sp>
      <p:grpSp>
        <p:nvGrpSpPr>
          <p:cNvPr id="3" name="Group 3"/>
          <p:cNvGrpSpPr/>
          <p:nvPr/>
        </p:nvGrpSpPr>
        <p:grpSpPr>
          <a:xfrm>
            <a:off x="8630398" y="1405056"/>
            <a:ext cx="8064682" cy="7476888"/>
            <a:chOff x="0" y="0"/>
            <a:chExt cx="1197331" cy="1110063"/>
          </a:xfrm>
        </p:grpSpPr>
        <p:sp>
          <p:nvSpPr>
            <p:cNvPr id="4" name="Freeform 4"/>
            <p:cNvSpPr/>
            <p:nvPr/>
          </p:nvSpPr>
          <p:spPr>
            <a:xfrm>
              <a:off x="0" y="0"/>
              <a:ext cx="1197331" cy="1110063"/>
            </a:xfrm>
            <a:custGeom>
              <a:avLst/>
              <a:gdLst/>
              <a:ahLst/>
              <a:cxnLst/>
              <a:rect l="l" t="t" r="r" b="b"/>
              <a:pathLst>
                <a:path w="1197331" h="1110063">
                  <a:moveTo>
                    <a:pt x="0" y="0"/>
                  </a:moveTo>
                  <a:lnTo>
                    <a:pt x="1197331" y="0"/>
                  </a:lnTo>
                  <a:lnTo>
                    <a:pt x="1197331" y="1110063"/>
                  </a:lnTo>
                  <a:lnTo>
                    <a:pt x="0" y="1110063"/>
                  </a:lnTo>
                  <a:close/>
                </a:path>
              </a:pathLst>
            </a:custGeom>
            <a:blipFill>
              <a:blip r:embed="rId2"/>
              <a:stretch>
                <a:fillRect t="-3930" b="-3930"/>
              </a:stretch>
            </a:blipFill>
          </p:spPr>
        </p:sp>
      </p:grpSp>
      <p:grpSp>
        <p:nvGrpSpPr>
          <p:cNvPr id="5" name="Group 5"/>
          <p:cNvGrpSpPr/>
          <p:nvPr/>
        </p:nvGrpSpPr>
        <p:grpSpPr>
          <a:xfrm>
            <a:off x="723248" y="1681002"/>
            <a:ext cx="8420752" cy="6924996"/>
            <a:chOff x="0" y="0"/>
            <a:chExt cx="11227670" cy="9233328"/>
          </a:xfrm>
        </p:grpSpPr>
        <p:sp>
          <p:nvSpPr>
            <p:cNvPr id="6" name="AutoShape 6"/>
            <p:cNvSpPr/>
            <p:nvPr/>
          </p:nvSpPr>
          <p:spPr>
            <a:xfrm>
              <a:off x="0" y="0"/>
              <a:ext cx="11227670" cy="9233328"/>
            </a:xfrm>
            <a:prstGeom prst="rect">
              <a:avLst/>
            </a:prstGeom>
            <a:solidFill>
              <a:srgbClr val="F2C28A"/>
            </a:solidFill>
          </p:spPr>
        </p:sp>
        <p:sp>
          <p:nvSpPr>
            <p:cNvPr id="7" name="TextBox 7"/>
            <p:cNvSpPr txBox="1"/>
            <p:nvPr/>
          </p:nvSpPr>
          <p:spPr>
            <a:xfrm>
              <a:off x="632893" y="609216"/>
              <a:ext cx="9961884" cy="1623441"/>
            </a:xfrm>
            <a:prstGeom prst="rect">
              <a:avLst/>
            </a:prstGeom>
          </p:spPr>
          <p:txBody>
            <a:bodyPr lIns="0" tIns="0" rIns="0" bIns="0" rtlCol="0" anchor="t">
              <a:spAutoFit/>
            </a:bodyPr>
            <a:lstStyle/>
            <a:p>
              <a:pPr marL="0" lvl="0" indent="0" algn="ctr">
                <a:lnSpc>
                  <a:spcPts val="9324"/>
                </a:lnSpc>
              </a:pPr>
              <a:r>
                <a:rPr lang="en-US" sz="8400" b="1">
                  <a:solidFill>
                    <a:srgbClr val="100F0D"/>
                  </a:solidFill>
                  <a:latin typeface="Red Hat Display Bold"/>
                  <a:ea typeface="Red Hat Display Bold"/>
                  <a:cs typeface="Red Hat Display Bold"/>
                  <a:sym typeface="Red Hat Display Bold"/>
                </a:rPr>
                <a:t>ABSTRACT</a:t>
              </a:r>
            </a:p>
          </p:txBody>
        </p:sp>
        <p:sp>
          <p:nvSpPr>
            <p:cNvPr id="8" name="TextBox 8"/>
            <p:cNvSpPr txBox="1"/>
            <p:nvPr/>
          </p:nvSpPr>
          <p:spPr>
            <a:xfrm>
              <a:off x="632893" y="2587154"/>
              <a:ext cx="9961884" cy="6103633"/>
            </a:xfrm>
            <a:prstGeom prst="rect">
              <a:avLst/>
            </a:prstGeom>
          </p:spPr>
          <p:txBody>
            <a:bodyPr lIns="0" tIns="0" rIns="0" bIns="0" rtlCol="0" anchor="t">
              <a:spAutoFit/>
            </a:bodyPr>
            <a:lstStyle/>
            <a:p>
              <a:pPr marL="0" lvl="0" indent="0" algn="ctr">
                <a:lnSpc>
                  <a:spcPts val="3359"/>
                </a:lnSpc>
              </a:pPr>
              <a:r>
                <a:rPr lang="en-US" sz="2399">
                  <a:solidFill>
                    <a:srgbClr val="100F0D"/>
                  </a:solidFill>
                  <a:latin typeface="Red Hat Display"/>
                  <a:ea typeface="Red Hat Display"/>
                  <a:cs typeface="Red Hat Display"/>
                  <a:sym typeface="Red Hat Display"/>
                </a:rPr>
                <a:t>This project presents a Smart Waste Management System designed to improve urban waste collection through the use of IoT technology. Smart sensors placed in bins monitor waste levels and transmit real-time data to a central system. This data is used to optimize collection schedules and routes, reducing fuel usage, labor costs, and environmental impact. The system enhances efficiency, minimizes overflow issues, and supports sustainable urban living by integrating technology with traditional waste management practices.</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66378" y="9594797"/>
            <a:ext cx="12821622" cy="692203"/>
            <a:chOff x="0" y="0"/>
            <a:chExt cx="3376888" cy="182309"/>
          </a:xfrm>
        </p:grpSpPr>
        <p:sp>
          <p:nvSpPr>
            <p:cNvPr id="3" name="Freeform 3"/>
            <p:cNvSpPr/>
            <p:nvPr/>
          </p:nvSpPr>
          <p:spPr>
            <a:xfrm>
              <a:off x="0" y="0"/>
              <a:ext cx="3376888" cy="182309"/>
            </a:xfrm>
            <a:custGeom>
              <a:avLst/>
              <a:gdLst/>
              <a:ahLst/>
              <a:cxnLst/>
              <a:rect l="l" t="t" r="r" b="b"/>
              <a:pathLst>
                <a:path w="3376888" h="182309">
                  <a:moveTo>
                    <a:pt x="0" y="0"/>
                  </a:moveTo>
                  <a:lnTo>
                    <a:pt x="3376888" y="0"/>
                  </a:lnTo>
                  <a:lnTo>
                    <a:pt x="3376888" y="182309"/>
                  </a:lnTo>
                  <a:lnTo>
                    <a:pt x="0" y="182309"/>
                  </a:lnTo>
                  <a:close/>
                </a:path>
              </a:pathLst>
            </a:custGeom>
            <a:solidFill>
              <a:srgbClr val="124422"/>
            </a:solidFill>
          </p:spPr>
        </p:sp>
        <p:sp>
          <p:nvSpPr>
            <p:cNvPr id="4" name="TextBox 4"/>
            <p:cNvSpPr txBox="1"/>
            <p:nvPr/>
          </p:nvSpPr>
          <p:spPr>
            <a:xfrm>
              <a:off x="0" y="-28575"/>
              <a:ext cx="3376888" cy="210884"/>
            </a:xfrm>
            <a:prstGeom prst="rect">
              <a:avLst/>
            </a:prstGeom>
          </p:spPr>
          <p:txBody>
            <a:bodyPr lIns="50800" tIns="50800" rIns="50800" bIns="50800" rtlCol="0" anchor="ctr"/>
            <a:lstStyle/>
            <a:p>
              <a:pPr algn="ctr">
                <a:lnSpc>
                  <a:spcPts val="2100"/>
                </a:lnSpc>
              </a:pPr>
              <a:endParaRPr/>
            </a:p>
          </p:txBody>
        </p:sp>
      </p:grpSp>
      <p:grpSp>
        <p:nvGrpSpPr>
          <p:cNvPr id="5" name="Group 5"/>
          <p:cNvGrpSpPr/>
          <p:nvPr/>
        </p:nvGrpSpPr>
        <p:grpSpPr>
          <a:xfrm>
            <a:off x="11484435" y="-32345"/>
            <a:ext cx="7075472" cy="9778201"/>
            <a:chOff x="0" y="0"/>
            <a:chExt cx="9433963" cy="13037601"/>
          </a:xfrm>
        </p:grpSpPr>
        <p:pic>
          <p:nvPicPr>
            <p:cNvPr id="6" name="Picture 6"/>
            <p:cNvPicPr>
              <a:picLocks noChangeAspect="1"/>
            </p:cNvPicPr>
            <p:nvPr/>
          </p:nvPicPr>
          <p:blipFill>
            <a:blip r:embed="rId2"/>
            <a:srcRect l="13820" r="13820"/>
            <a:stretch>
              <a:fillRect/>
            </a:stretch>
          </p:blipFill>
          <p:spPr>
            <a:xfrm>
              <a:off x="0" y="0"/>
              <a:ext cx="9433963" cy="13037601"/>
            </a:xfrm>
            <a:prstGeom prst="rect">
              <a:avLst/>
            </a:prstGeom>
          </p:spPr>
        </p:pic>
      </p:grpSp>
      <p:grpSp>
        <p:nvGrpSpPr>
          <p:cNvPr id="7" name="Group 7"/>
          <p:cNvGrpSpPr/>
          <p:nvPr/>
        </p:nvGrpSpPr>
        <p:grpSpPr>
          <a:xfrm>
            <a:off x="0" y="9594797"/>
            <a:ext cx="5466378" cy="692203"/>
            <a:chOff x="0" y="0"/>
            <a:chExt cx="1439705" cy="182309"/>
          </a:xfrm>
        </p:grpSpPr>
        <p:sp>
          <p:nvSpPr>
            <p:cNvPr id="8" name="Freeform 8"/>
            <p:cNvSpPr/>
            <p:nvPr/>
          </p:nvSpPr>
          <p:spPr>
            <a:xfrm>
              <a:off x="0" y="0"/>
              <a:ext cx="1439705" cy="182309"/>
            </a:xfrm>
            <a:custGeom>
              <a:avLst/>
              <a:gdLst/>
              <a:ahLst/>
              <a:cxnLst/>
              <a:rect l="l" t="t" r="r" b="b"/>
              <a:pathLst>
                <a:path w="1439705" h="182309">
                  <a:moveTo>
                    <a:pt x="0" y="0"/>
                  </a:moveTo>
                  <a:lnTo>
                    <a:pt x="1439705" y="0"/>
                  </a:lnTo>
                  <a:lnTo>
                    <a:pt x="1439705" y="182309"/>
                  </a:lnTo>
                  <a:lnTo>
                    <a:pt x="0" y="182309"/>
                  </a:lnTo>
                  <a:close/>
                </a:path>
              </a:pathLst>
            </a:custGeom>
            <a:solidFill>
              <a:srgbClr val="F2C28A"/>
            </a:solidFill>
          </p:spPr>
        </p:sp>
        <p:sp>
          <p:nvSpPr>
            <p:cNvPr id="9" name="TextBox 9"/>
            <p:cNvSpPr txBox="1"/>
            <p:nvPr/>
          </p:nvSpPr>
          <p:spPr>
            <a:xfrm>
              <a:off x="0" y="-28575"/>
              <a:ext cx="1439705" cy="210884"/>
            </a:xfrm>
            <a:prstGeom prst="rect">
              <a:avLst/>
            </a:prstGeom>
          </p:spPr>
          <p:txBody>
            <a:bodyPr lIns="50800" tIns="50800" rIns="50800" bIns="50800" rtlCol="0" anchor="ctr"/>
            <a:lstStyle/>
            <a:p>
              <a:pPr algn="ctr">
                <a:lnSpc>
                  <a:spcPts val="2100"/>
                </a:lnSpc>
              </a:pPr>
              <a:endParaRPr/>
            </a:p>
          </p:txBody>
        </p:sp>
      </p:grpSp>
      <p:sp>
        <p:nvSpPr>
          <p:cNvPr id="10" name="TextBox 10"/>
          <p:cNvSpPr txBox="1"/>
          <p:nvPr/>
        </p:nvSpPr>
        <p:spPr>
          <a:xfrm>
            <a:off x="1028700" y="1123364"/>
            <a:ext cx="9321902" cy="2114981"/>
          </a:xfrm>
          <a:prstGeom prst="rect">
            <a:avLst/>
          </a:prstGeom>
        </p:spPr>
        <p:txBody>
          <a:bodyPr lIns="0" tIns="0" rIns="0" bIns="0" rtlCol="0" anchor="t">
            <a:spAutoFit/>
          </a:bodyPr>
          <a:lstStyle/>
          <a:p>
            <a:pPr algn="l">
              <a:lnSpc>
                <a:spcPts val="9459"/>
              </a:lnSpc>
            </a:pPr>
            <a:r>
              <a:rPr lang="en-US" sz="7882" b="1">
                <a:solidFill>
                  <a:srgbClr val="124422"/>
                </a:solidFill>
                <a:latin typeface="Red Hat Display Bold"/>
                <a:ea typeface="Red Hat Display Bold"/>
                <a:cs typeface="Red Hat Display Bold"/>
                <a:sym typeface="Red Hat Display Bold"/>
              </a:rPr>
              <a:t>INTRODUCTION</a:t>
            </a:r>
          </a:p>
          <a:p>
            <a:pPr algn="l">
              <a:lnSpc>
                <a:spcPts val="7299"/>
              </a:lnSpc>
            </a:pPr>
            <a:endParaRPr lang="en-US" sz="7882" b="1">
              <a:solidFill>
                <a:srgbClr val="124422"/>
              </a:solidFill>
              <a:latin typeface="Red Hat Display Bold"/>
              <a:ea typeface="Red Hat Display Bold"/>
              <a:cs typeface="Red Hat Display Bold"/>
              <a:sym typeface="Red Hat Display Bold"/>
            </a:endParaRPr>
          </a:p>
        </p:txBody>
      </p:sp>
      <p:sp>
        <p:nvSpPr>
          <p:cNvPr id="11" name="TextBox 11"/>
          <p:cNvSpPr txBox="1"/>
          <p:nvPr/>
        </p:nvSpPr>
        <p:spPr>
          <a:xfrm>
            <a:off x="1028700" y="2905177"/>
            <a:ext cx="9320011" cy="5355545"/>
          </a:xfrm>
          <a:prstGeom prst="rect">
            <a:avLst/>
          </a:prstGeom>
        </p:spPr>
        <p:txBody>
          <a:bodyPr lIns="0" tIns="0" rIns="0" bIns="0" rtlCol="0" anchor="t">
            <a:spAutoFit/>
          </a:bodyPr>
          <a:lstStyle/>
          <a:p>
            <a:pPr marL="545530" lvl="1" indent="-272765" algn="l">
              <a:lnSpc>
                <a:spcPts val="3537"/>
              </a:lnSpc>
              <a:buFont typeface="Arial"/>
              <a:buChar char="•"/>
            </a:pPr>
            <a:r>
              <a:rPr lang="en-US" sz="2526" b="1">
                <a:solidFill>
                  <a:srgbClr val="100F0D"/>
                </a:solidFill>
                <a:latin typeface="TT Interphases Bold"/>
                <a:ea typeface="TT Interphases Bold"/>
                <a:cs typeface="TT Interphases Bold"/>
                <a:sym typeface="TT Interphases Bold"/>
              </a:rPr>
              <a:t>Problem</a:t>
            </a:r>
            <a:r>
              <a:rPr lang="en-US" sz="2526">
                <a:solidFill>
                  <a:srgbClr val="100F0D"/>
                </a:solidFill>
                <a:latin typeface="TT Interphases"/>
                <a:ea typeface="TT Interphases"/>
                <a:cs typeface="TT Interphases"/>
                <a:sym typeface="TT Interphases"/>
              </a:rPr>
              <a:t>: T</a:t>
            </a:r>
            <a:r>
              <a:rPr lang="en-US" sz="2526" u="none">
                <a:solidFill>
                  <a:srgbClr val="100F0D"/>
                </a:solidFill>
                <a:latin typeface="TT Interphases"/>
                <a:ea typeface="TT Interphases"/>
                <a:cs typeface="TT Interphases"/>
                <a:sym typeface="TT Interphases"/>
              </a:rPr>
              <a:t>raditional waste collection is inefficient, often leading to overflowing bins and unnecessary trips.</a:t>
            </a:r>
          </a:p>
          <a:p>
            <a:pPr marL="545530" lvl="1" indent="-272765" algn="l">
              <a:lnSpc>
                <a:spcPts val="3537"/>
              </a:lnSpc>
              <a:buFont typeface="Arial"/>
              <a:buChar char="•"/>
            </a:pPr>
            <a:r>
              <a:rPr lang="en-US" sz="2526" b="1" u="none">
                <a:solidFill>
                  <a:srgbClr val="100F0D"/>
                </a:solidFill>
                <a:latin typeface="TT Interphases Bold"/>
                <a:ea typeface="TT Interphases Bold"/>
                <a:cs typeface="TT Interphases Bold"/>
                <a:sym typeface="TT Interphases Bold"/>
              </a:rPr>
              <a:t>Solution</a:t>
            </a:r>
            <a:r>
              <a:rPr lang="en-US" sz="2526" u="none">
                <a:solidFill>
                  <a:srgbClr val="100F0D"/>
                </a:solidFill>
                <a:latin typeface="TT Interphases"/>
                <a:ea typeface="TT Interphases"/>
                <a:cs typeface="TT Interphases"/>
                <a:sym typeface="TT Interphases"/>
              </a:rPr>
              <a:t>: An IoT-based system using ultrasonic sensors and ESP32 microcontrollers for real-time bin monitoring.</a:t>
            </a:r>
          </a:p>
          <a:p>
            <a:pPr marL="545530" lvl="1" indent="-272765" algn="l">
              <a:lnSpc>
                <a:spcPts val="3537"/>
              </a:lnSpc>
              <a:buFont typeface="Arial"/>
              <a:buChar char="•"/>
            </a:pPr>
            <a:r>
              <a:rPr lang="en-US" sz="2526" b="1" u="none">
                <a:solidFill>
                  <a:srgbClr val="100F0D"/>
                </a:solidFill>
                <a:latin typeface="TT Interphases Bold"/>
                <a:ea typeface="TT Interphases Bold"/>
                <a:cs typeface="TT Interphases Bold"/>
                <a:sym typeface="TT Interphases Bold"/>
              </a:rPr>
              <a:t>Key Features:</a:t>
            </a:r>
          </a:p>
          <a:p>
            <a:pPr marL="545530" lvl="1" indent="-272765" algn="l">
              <a:lnSpc>
                <a:spcPts val="3537"/>
              </a:lnSpc>
              <a:buFont typeface="Arial"/>
              <a:buChar char="•"/>
            </a:pPr>
            <a:r>
              <a:rPr lang="en-US" sz="2526" u="none">
                <a:solidFill>
                  <a:srgbClr val="100F0D"/>
                </a:solidFill>
                <a:latin typeface="TT Interphases"/>
                <a:ea typeface="TT Interphases"/>
                <a:cs typeface="TT Interphases"/>
                <a:sym typeface="TT Interphases"/>
              </a:rPr>
              <a:t>Bins send alerts when full</a:t>
            </a:r>
          </a:p>
          <a:p>
            <a:pPr marL="545530" lvl="1" indent="-272765" algn="l">
              <a:lnSpc>
                <a:spcPts val="3537"/>
              </a:lnSpc>
              <a:buFont typeface="Arial"/>
              <a:buChar char="•"/>
            </a:pPr>
            <a:r>
              <a:rPr lang="en-US" sz="2526" u="none">
                <a:solidFill>
                  <a:srgbClr val="100F0D"/>
                </a:solidFill>
                <a:latin typeface="TT Interphases"/>
                <a:ea typeface="TT Interphases"/>
                <a:cs typeface="TT Interphases"/>
                <a:sym typeface="TT Interphases"/>
              </a:rPr>
              <a:t>Optimized collection routes using GPS</a:t>
            </a:r>
          </a:p>
          <a:p>
            <a:pPr marL="545530" lvl="1" indent="-272765" algn="l">
              <a:lnSpc>
                <a:spcPts val="3537"/>
              </a:lnSpc>
              <a:buFont typeface="Arial"/>
              <a:buChar char="•"/>
            </a:pPr>
            <a:r>
              <a:rPr lang="en-US" sz="2526" u="none">
                <a:solidFill>
                  <a:srgbClr val="100F0D"/>
                </a:solidFill>
                <a:latin typeface="TT Interphases"/>
                <a:ea typeface="TT Interphases"/>
                <a:cs typeface="TT Interphases"/>
                <a:sym typeface="TT Interphases"/>
              </a:rPr>
              <a:t>Reduced environmental impact &amp; operational cost</a:t>
            </a:r>
          </a:p>
          <a:p>
            <a:pPr marL="545530" lvl="1" indent="-272765" algn="l">
              <a:lnSpc>
                <a:spcPts val="3537"/>
              </a:lnSpc>
              <a:buFont typeface="Arial"/>
              <a:buChar char="•"/>
            </a:pPr>
            <a:r>
              <a:rPr lang="en-US" sz="2526" u="none">
                <a:solidFill>
                  <a:srgbClr val="100F0D"/>
                </a:solidFill>
                <a:latin typeface="TT Interphases"/>
                <a:ea typeface="TT Interphases"/>
                <a:cs typeface="TT Interphases"/>
                <a:sym typeface="TT Interphases"/>
              </a:rPr>
              <a:t>Public Involvement:</a:t>
            </a:r>
          </a:p>
          <a:p>
            <a:pPr marL="545530" lvl="1" indent="-272765" algn="l">
              <a:lnSpc>
                <a:spcPts val="3537"/>
              </a:lnSpc>
              <a:buFont typeface="Arial"/>
              <a:buChar char="•"/>
            </a:pPr>
            <a:r>
              <a:rPr lang="en-US" sz="2526" u="none">
                <a:solidFill>
                  <a:srgbClr val="100F0D"/>
                </a:solidFill>
                <a:latin typeface="TT Interphases"/>
                <a:ea typeface="TT Interphases"/>
                <a:cs typeface="TT Interphases"/>
                <a:sym typeface="TT Interphases"/>
              </a:rPr>
              <a:t>Mobile App for users to track bins and request pickups</a:t>
            </a:r>
          </a:p>
          <a:p>
            <a:pPr marL="545530" lvl="1" indent="-272765" algn="l">
              <a:lnSpc>
                <a:spcPts val="3537"/>
              </a:lnSpc>
              <a:buFont typeface="Arial"/>
              <a:buChar char="•"/>
            </a:pPr>
            <a:r>
              <a:rPr lang="en-US" sz="2526" b="1" u="none">
                <a:solidFill>
                  <a:srgbClr val="100F0D"/>
                </a:solidFill>
                <a:latin typeface="TT Interphases Bold"/>
                <a:ea typeface="TT Interphases Bold"/>
                <a:cs typeface="TT Interphases Bold"/>
                <a:sym typeface="TT Interphases Bold"/>
              </a:rPr>
              <a:t>Outcome:</a:t>
            </a:r>
            <a:r>
              <a:rPr lang="en-US" sz="2526" u="none">
                <a:solidFill>
                  <a:srgbClr val="100F0D"/>
                </a:solidFill>
                <a:latin typeface="TT Interphases"/>
                <a:ea typeface="TT Interphases"/>
                <a:cs typeface="TT Interphases"/>
                <a:sym typeface="TT Interphases"/>
              </a:rPr>
              <a:t> A smarter, cleaner, and more sustainable approach to urban waste management.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24422"/>
        </a:solidFill>
        <a:effectLst/>
      </p:bgPr>
    </p:bg>
    <p:spTree>
      <p:nvGrpSpPr>
        <p:cNvPr id="1" name=""/>
        <p:cNvGrpSpPr/>
        <p:nvPr/>
      </p:nvGrpSpPr>
      <p:grpSpPr>
        <a:xfrm>
          <a:off x="0" y="0"/>
          <a:ext cx="0" cy="0"/>
          <a:chOff x="0" y="0"/>
          <a:chExt cx="0" cy="0"/>
        </a:xfrm>
      </p:grpSpPr>
      <p:grpSp>
        <p:nvGrpSpPr>
          <p:cNvPr id="2" name="Group 2"/>
          <p:cNvGrpSpPr/>
          <p:nvPr/>
        </p:nvGrpSpPr>
        <p:grpSpPr>
          <a:xfrm>
            <a:off x="11764422" y="0"/>
            <a:ext cx="6523578" cy="10287000"/>
            <a:chOff x="0" y="0"/>
            <a:chExt cx="1358653" cy="2142454"/>
          </a:xfrm>
        </p:grpSpPr>
        <p:sp>
          <p:nvSpPr>
            <p:cNvPr id="3" name="Freeform 3"/>
            <p:cNvSpPr/>
            <p:nvPr/>
          </p:nvSpPr>
          <p:spPr>
            <a:xfrm>
              <a:off x="0" y="0"/>
              <a:ext cx="1358653" cy="2142454"/>
            </a:xfrm>
            <a:custGeom>
              <a:avLst/>
              <a:gdLst/>
              <a:ahLst/>
              <a:cxnLst/>
              <a:rect l="l" t="t" r="r" b="b"/>
              <a:pathLst>
                <a:path w="1358653" h="2142454">
                  <a:moveTo>
                    <a:pt x="0" y="0"/>
                  </a:moveTo>
                  <a:lnTo>
                    <a:pt x="1358653" y="0"/>
                  </a:lnTo>
                  <a:lnTo>
                    <a:pt x="1358653" y="2142454"/>
                  </a:lnTo>
                  <a:lnTo>
                    <a:pt x="0" y="2142454"/>
                  </a:lnTo>
                  <a:close/>
                </a:path>
              </a:pathLst>
            </a:custGeom>
            <a:blipFill>
              <a:blip r:embed="rId2"/>
              <a:stretch>
                <a:fillRect l="-28844" r="-28844"/>
              </a:stretch>
            </a:blipFill>
          </p:spPr>
        </p:sp>
      </p:grpSp>
      <p:grpSp>
        <p:nvGrpSpPr>
          <p:cNvPr id="4" name="Group 4"/>
          <p:cNvGrpSpPr/>
          <p:nvPr/>
        </p:nvGrpSpPr>
        <p:grpSpPr>
          <a:xfrm>
            <a:off x="933450" y="1428031"/>
            <a:ext cx="9627486" cy="7583338"/>
            <a:chOff x="0" y="0"/>
            <a:chExt cx="12836648" cy="10111118"/>
          </a:xfrm>
        </p:grpSpPr>
        <p:sp>
          <p:nvSpPr>
            <p:cNvPr id="5" name="TextBox 5"/>
            <p:cNvSpPr txBox="1"/>
            <p:nvPr/>
          </p:nvSpPr>
          <p:spPr>
            <a:xfrm>
              <a:off x="0" y="-114300"/>
              <a:ext cx="12836648" cy="1245447"/>
            </a:xfrm>
            <a:prstGeom prst="rect">
              <a:avLst/>
            </a:prstGeom>
          </p:spPr>
          <p:txBody>
            <a:bodyPr lIns="0" tIns="0" rIns="0" bIns="0" rtlCol="0" anchor="t">
              <a:spAutoFit/>
            </a:bodyPr>
            <a:lstStyle/>
            <a:p>
              <a:pPr marL="0" lvl="0" indent="0" algn="l">
                <a:lnSpc>
                  <a:spcPts val="7840"/>
                </a:lnSpc>
              </a:pPr>
              <a:r>
                <a:rPr lang="en-US" sz="5600" b="1">
                  <a:solidFill>
                    <a:srgbClr val="FFFFFF"/>
                  </a:solidFill>
                  <a:latin typeface="Open Sans Bold"/>
                  <a:ea typeface="Open Sans Bold"/>
                  <a:cs typeface="Open Sans Bold"/>
                  <a:sym typeface="Open Sans Bold"/>
                </a:rPr>
                <a:t>OBJECTIVES</a:t>
              </a:r>
            </a:p>
          </p:txBody>
        </p:sp>
        <p:sp>
          <p:nvSpPr>
            <p:cNvPr id="6" name="AutoShape 6"/>
            <p:cNvSpPr/>
            <p:nvPr/>
          </p:nvSpPr>
          <p:spPr>
            <a:xfrm>
              <a:off x="0" y="3589933"/>
              <a:ext cx="12836648" cy="0"/>
            </a:xfrm>
            <a:prstGeom prst="line">
              <a:avLst/>
            </a:prstGeom>
            <a:ln w="12700" cap="rnd">
              <a:solidFill>
                <a:srgbClr val="FFFFFF"/>
              </a:solidFill>
              <a:prstDash val="solid"/>
              <a:headEnd type="none" w="sm" len="sm"/>
              <a:tailEnd type="none" w="sm" len="sm"/>
            </a:ln>
          </p:spPr>
        </p:sp>
        <p:sp>
          <p:nvSpPr>
            <p:cNvPr id="7" name="TextBox 7"/>
            <p:cNvSpPr txBox="1"/>
            <p:nvPr/>
          </p:nvSpPr>
          <p:spPr>
            <a:xfrm>
              <a:off x="0" y="2457656"/>
              <a:ext cx="12836648" cy="578697"/>
            </a:xfrm>
            <a:prstGeom prst="rect">
              <a:avLst/>
            </a:prstGeom>
          </p:spPr>
          <p:txBody>
            <a:bodyPr lIns="0" tIns="0" rIns="0" bIns="0" rtlCol="0" anchor="t">
              <a:spAutoFit/>
            </a:bodyPr>
            <a:lstStyle/>
            <a:p>
              <a:pPr marL="0" lvl="0" indent="0" algn="l">
                <a:lnSpc>
                  <a:spcPts val="3640"/>
                </a:lnSpc>
              </a:pPr>
              <a:r>
                <a:rPr lang="en-US" sz="2600">
                  <a:solidFill>
                    <a:srgbClr val="FFFFFF"/>
                  </a:solidFill>
                  <a:latin typeface="Open Sans"/>
                  <a:ea typeface="Open Sans"/>
                  <a:cs typeface="Open Sans"/>
                  <a:sym typeface="Open Sans"/>
                </a:rPr>
                <a:t>Monitor bin fill levels using IoT sensors</a:t>
              </a:r>
            </a:p>
          </p:txBody>
        </p:sp>
        <p:sp>
          <p:nvSpPr>
            <p:cNvPr id="8" name="AutoShape 8"/>
            <p:cNvSpPr/>
            <p:nvPr/>
          </p:nvSpPr>
          <p:spPr>
            <a:xfrm>
              <a:off x="0" y="5218642"/>
              <a:ext cx="12836648" cy="0"/>
            </a:xfrm>
            <a:prstGeom prst="line">
              <a:avLst/>
            </a:prstGeom>
            <a:ln w="12700" cap="rnd">
              <a:solidFill>
                <a:srgbClr val="FFFFFF"/>
              </a:solidFill>
              <a:prstDash val="solid"/>
              <a:headEnd type="none" w="sm" len="sm"/>
              <a:tailEnd type="none" w="sm" len="sm"/>
            </a:ln>
          </p:spPr>
        </p:sp>
        <p:sp>
          <p:nvSpPr>
            <p:cNvPr id="9" name="TextBox 9"/>
            <p:cNvSpPr txBox="1"/>
            <p:nvPr/>
          </p:nvSpPr>
          <p:spPr>
            <a:xfrm>
              <a:off x="0" y="4086364"/>
              <a:ext cx="12836648" cy="578697"/>
            </a:xfrm>
            <a:prstGeom prst="rect">
              <a:avLst/>
            </a:prstGeom>
          </p:spPr>
          <p:txBody>
            <a:bodyPr lIns="0" tIns="0" rIns="0" bIns="0" rtlCol="0" anchor="t">
              <a:spAutoFit/>
            </a:bodyPr>
            <a:lstStyle/>
            <a:p>
              <a:pPr marL="0" lvl="0" indent="0" algn="l">
                <a:lnSpc>
                  <a:spcPts val="3640"/>
                </a:lnSpc>
              </a:pPr>
              <a:r>
                <a:rPr lang="en-US" sz="2600">
                  <a:solidFill>
                    <a:srgbClr val="FFFFFF"/>
                  </a:solidFill>
                  <a:latin typeface="Open Sans"/>
                  <a:ea typeface="Open Sans"/>
                  <a:cs typeface="Open Sans"/>
                  <a:sym typeface="Open Sans"/>
                </a:rPr>
                <a:t>Optimize waste collection routes</a:t>
              </a:r>
            </a:p>
          </p:txBody>
        </p:sp>
        <p:sp>
          <p:nvSpPr>
            <p:cNvPr id="10" name="AutoShape 10"/>
            <p:cNvSpPr/>
            <p:nvPr/>
          </p:nvSpPr>
          <p:spPr>
            <a:xfrm>
              <a:off x="0" y="6847350"/>
              <a:ext cx="12836648" cy="0"/>
            </a:xfrm>
            <a:prstGeom prst="line">
              <a:avLst/>
            </a:prstGeom>
            <a:ln w="12700" cap="rnd">
              <a:solidFill>
                <a:srgbClr val="FFFFFF"/>
              </a:solidFill>
              <a:prstDash val="solid"/>
              <a:headEnd type="none" w="sm" len="sm"/>
              <a:tailEnd type="none" w="sm" len="sm"/>
            </a:ln>
          </p:spPr>
        </p:sp>
        <p:sp>
          <p:nvSpPr>
            <p:cNvPr id="11" name="TextBox 11"/>
            <p:cNvSpPr txBox="1"/>
            <p:nvPr/>
          </p:nvSpPr>
          <p:spPr>
            <a:xfrm>
              <a:off x="0" y="5715073"/>
              <a:ext cx="12836648" cy="578697"/>
            </a:xfrm>
            <a:prstGeom prst="rect">
              <a:avLst/>
            </a:prstGeom>
          </p:spPr>
          <p:txBody>
            <a:bodyPr lIns="0" tIns="0" rIns="0" bIns="0" rtlCol="0" anchor="t">
              <a:spAutoFit/>
            </a:bodyPr>
            <a:lstStyle/>
            <a:p>
              <a:pPr marL="0" lvl="0" indent="0" algn="l">
                <a:lnSpc>
                  <a:spcPts val="3640"/>
                </a:lnSpc>
              </a:pPr>
              <a:r>
                <a:rPr lang="en-US" sz="2600">
                  <a:solidFill>
                    <a:srgbClr val="FFFFFF"/>
                  </a:solidFill>
                  <a:latin typeface="Open Sans"/>
                  <a:ea typeface="Open Sans"/>
                  <a:cs typeface="Open Sans"/>
                  <a:sym typeface="Open Sans"/>
                </a:rPr>
                <a:t> Prevent bin overflow and improve hygiene</a:t>
              </a:r>
            </a:p>
          </p:txBody>
        </p:sp>
        <p:sp>
          <p:nvSpPr>
            <p:cNvPr id="12" name="AutoShape 12"/>
            <p:cNvSpPr/>
            <p:nvPr/>
          </p:nvSpPr>
          <p:spPr>
            <a:xfrm>
              <a:off x="0" y="8476059"/>
              <a:ext cx="12836648" cy="0"/>
            </a:xfrm>
            <a:prstGeom prst="line">
              <a:avLst/>
            </a:prstGeom>
            <a:ln w="12700" cap="rnd">
              <a:solidFill>
                <a:srgbClr val="FFFFFF"/>
              </a:solidFill>
              <a:prstDash val="solid"/>
              <a:headEnd type="none" w="sm" len="sm"/>
              <a:tailEnd type="none" w="sm" len="sm"/>
            </a:ln>
          </p:spPr>
        </p:sp>
        <p:sp>
          <p:nvSpPr>
            <p:cNvPr id="13" name="TextBox 13"/>
            <p:cNvSpPr txBox="1"/>
            <p:nvPr/>
          </p:nvSpPr>
          <p:spPr>
            <a:xfrm>
              <a:off x="0" y="7343782"/>
              <a:ext cx="12836648" cy="578697"/>
            </a:xfrm>
            <a:prstGeom prst="rect">
              <a:avLst/>
            </a:prstGeom>
          </p:spPr>
          <p:txBody>
            <a:bodyPr lIns="0" tIns="0" rIns="0" bIns="0" rtlCol="0" anchor="t">
              <a:spAutoFit/>
            </a:bodyPr>
            <a:lstStyle/>
            <a:p>
              <a:pPr marL="0" lvl="0" indent="0" algn="l">
                <a:lnSpc>
                  <a:spcPts val="3640"/>
                </a:lnSpc>
              </a:pPr>
              <a:r>
                <a:rPr lang="en-US" sz="2600">
                  <a:solidFill>
                    <a:srgbClr val="FFFFFF"/>
                  </a:solidFill>
                  <a:latin typeface="Open Sans"/>
                  <a:ea typeface="Open Sans"/>
                  <a:cs typeface="Open Sans"/>
                  <a:sym typeface="Open Sans"/>
                </a:rPr>
                <a:t>Promote eco-friendly waste management</a:t>
              </a:r>
            </a:p>
          </p:txBody>
        </p:sp>
        <p:sp>
          <p:nvSpPr>
            <p:cNvPr id="14" name="AutoShape 14"/>
            <p:cNvSpPr/>
            <p:nvPr/>
          </p:nvSpPr>
          <p:spPr>
            <a:xfrm>
              <a:off x="0" y="10104768"/>
              <a:ext cx="12836648" cy="0"/>
            </a:xfrm>
            <a:prstGeom prst="line">
              <a:avLst/>
            </a:prstGeom>
            <a:ln w="12700" cap="rnd">
              <a:solidFill>
                <a:srgbClr val="FFFFFF"/>
              </a:solidFill>
              <a:prstDash val="solid"/>
              <a:headEnd type="none" w="sm" len="sm"/>
              <a:tailEnd type="none" w="sm" len="sm"/>
            </a:ln>
          </p:spPr>
        </p:sp>
        <p:sp>
          <p:nvSpPr>
            <p:cNvPr id="15" name="TextBox 15"/>
            <p:cNvSpPr txBox="1"/>
            <p:nvPr/>
          </p:nvSpPr>
          <p:spPr>
            <a:xfrm>
              <a:off x="0" y="8972490"/>
              <a:ext cx="12836648" cy="578697"/>
            </a:xfrm>
            <a:prstGeom prst="rect">
              <a:avLst/>
            </a:prstGeom>
          </p:spPr>
          <p:txBody>
            <a:bodyPr lIns="0" tIns="0" rIns="0" bIns="0" rtlCol="0" anchor="t">
              <a:spAutoFit/>
            </a:bodyPr>
            <a:lstStyle/>
            <a:p>
              <a:pPr marL="0" lvl="0" indent="0" algn="l">
                <a:lnSpc>
                  <a:spcPts val="3640"/>
                </a:lnSpc>
              </a:pPr>
              <a:r>
                <a:rPr lang="en-US" sz="2600">
                  <a:solidFill>
                    <a:srgbClr val="FFFFFF"/>
                  </a:solidFill>
                  <a:latin typeface="Open Sans"/>
                  <a:ea typeface="Open Sans"/>
                  <a:cs typeface="Open Sans"/>
                  <a:sym typeface="Open Sans"/>
                </a:rPr>
                <a:t> Reduce fuel and labor costs</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C28A"/>
        </a:solidFill>
        <a:effectLst/>
      </p:bgPr>
    </p:bg>
    <p:spTree>
      <p:nvGrpSpPr>
        <p:cNvPr id="1" name=""/>
        <p:cNvGrpSpPr/>
        <p:nvPr/>
      </p:nvGrpSpPr>
      <p:grpSpPr>
        <a:xfrm>
          <a:off x="0" y="0"/>
          <a:ext cx="0" cy="0"/>
          <a:chOff x="0" y="0"/>
          <a:chExt cx="0" cy="0"/>
        </a:xfrm>
      </p:grpSpPr>
      <p:grpSp>
        <p:nvGrpSpPr>
          <p:cNvPr id="2" name="Group 2"/>
          <p:cNvGrpSpPr/>
          <p:nvPr/>
        </p:nvGrpSpPr>
        <p:grpSpPr>
          <a:xfrm>
            <a:off x="0" y="3745620"/>
            <a:ext cx="6382535" cy="6541380"/>
            <a:chOff x="0" y="0"/>
            <a:chExt cx="1680997" cy="1722833"/>
          </a:xfrm>
        </p:grpSpPr>
        <p:sp>
          <p:nvSpPr>
            <p:cNvPr id="3" name="Freeform 3"/>
            <p:cNvSpPr/>
            <p:nvPr/>
          </p:nvSpPr>
          <p:spPr>
            <a:xfrm>
              <a:off x="0" y="0"/>
              <a:ext cx="1680997" cy="1722833"/>
            </a:xfrm>
            <a:custGeom>
              <a:avLst/>
              <a:gdLst/>
              <a:ahLst/>
              <a:cxnLst/>
              <a:rect l="l" t="t" r="r" b="b"/>
              <a:pathLst>
                <a:path w="1680997" h="1722833">
                  <a:moveTo>
                    <a:pt x="0" y="0"/>
                  </a:moveTo>
                  <a:lnTo>
                    <a:pt x="1680997" y="0"/>
                  </a:lnTo>
                  <a:lnTo>
                    <a:pt x="1680997" y="1722833"/>
                  </a:lnTo>
                  <a:lnTo>
                    <a:pt x="0" y="1722833"/>
                  </a:lnTo>
                  <a:close/>
                </a:path>
              </a:pathLst>
            </a:custGeom>
            <a:solidFill>
              <a:srgbClr val="124422"/>
            </a:solidFill>
          </p:spPr>
        </p:sp>
        <p:sp>
          <p:nvSpPr>
            <p:cNvPr id="4" name="TextBox 4"/>
            <p:cNvSpPr txBox="1"/>
            <p:nvPr/>
          </p:nvSpPr>
          <p:spPr>
            <a:xfrm>
              <a:off x="0" y="-28575"/>
              <a:ext cx="1680997" cy="1751408"/>
            </a:xfrm>
            <a:prstGeom prst="rect">
              <a:avLst/>
            </a:prstGeom>
          </p:spPr>
          <p:txBody>
            <a:bodyPr lIns="50800" tIns="50800" rIns="50800" bIns="50800" rtlCol="0" anchor="ctr"/>
            <a:lstStyle/>
            <a:p>
              <a:pPr algn="ctr">
                <a:lnSpc>
                  <a:spcPts val="2100"/>
                </a:lnSpc>
              </a:pPr>
              <a:endParaRPr/>
            </a:p>
          </p:txBody>
        </p:sp>
      </p:grpSp>
      <p:grpSp>
        <p:nvGrpSpPr>
          <p:cNvPr id="5" name="Group 5"/>
          <p:cNvGrpSpPr/>
          <p:nvPr/>
        </p:nvGrpSpPr>
        <p:grpSpPr>
          <a:xfrm>
            <a:off x="427827" y="2487351"/>
            <a:ext cx="4400350" cy="7299151"/>
            <a:chOff x="0" y="0"/>
            <a:chExt cx="3104992" cy="5150456"/>
          </a:xfrm>
        </p:grpSpPr>
        <p:sp>
          <p:nvSpPr>
            <p:cNvPr id="6" name="Freeform 6"/>
            <p:cNvSpPr/>
            <p:nvPr/>
          </p:nvSpPr>
          <p:spPr>
            <a:xfrm>
              <a:off x="0" y="0"/>
              <a:ext cx="3104992" cy="5150456"/>
            </a:xfrm>
            <a:custGeom>
              <a:avLst/>
              <a:gdLst/>
              <a:ahLst/>
              <a:cxnLst/>
              <a:rect l="l" t="t" r="r" b="b"/>
              <a:pathLst>
                <a:path w="3104992" h="5150456">
                  <a:moveTo>
                    <a:pt x="2980532" y="5150456"/>
                  </a:moveTo>
                  <a:lnTo>
                    <a:pt x="124460" y="5150456"/>
                  </a:lnTo>
                  <a:cubicBezTo>
                    <a:pt x="55880" y="5150456"/>
                    <a:pt x="0" y="5094576"/>
                    <a:pt x="0" y="5025996"/>
                  </a:cubicBezTo>
                  <a:lnTo>
                    <a:pt x="0" y="124460"/>
                  </a:lnTo>
                  <a:cubicBezTo>
                    <a:pt x="0" y="55880"/>
                    <a:pt x="55880" y="0"/>
                    <a:pt x="124460" y="0"/>
                  </a:cubicBezTo>
                  <a:lnTo>
                    <a:pt x="2980532" y="0"/>
                  </a:lnTo>
                  <a:cubicBezTo>
                    <a:pt x="3049112" y="0"/>
                    <a:pt x="3104992" y="55880"/>
                    <a:pt x="3104992" y="124460"/>
                  </a:cubicBezTo>
                  <a:lnTo>
                    <a:pt x="3104992" y="5025996"/>
                  </a:lnTo>
                  <a:cubicBezTo>
                    <a:pt x="3104992" y="5094576"/>
                    <a:pt x="3049112" y="5150456"/>
                    <a:pt x="2980532" y="5150456"/>
                  </a:cubicBezTo>
                  <a:close/>
                </a:path>
              </a:pathLst>
            </a:custGeom>
            <a:solidFill>
              <a:srgbClr val="00BF63"/>
            </a:solidFill>
          </p:spPr>
        </p:sp>
      </p:grpSp>
      <p:sp>
        <p:nvSpPr>
          <p:cNvPr id="7" name="TextBox 7"/>
          <p:cNvSpPr txBox="1"/>
          <p:nvPr/>
        </p:nvSpPr>
        <p:spPr>
          <a:xfrm>
            <a:off x="768070" y="2880206"/>
            <a:ext cx="3679107" cy="1225550"/>
          </a:xfrm>
          <a:prstGeom prst="rect">
            <a:avLst/>
          </a:prstGeom>
        </p:spPr>
        <p:txBody>
          <a:bodyPr lIns="0" tIns="0" rIns="0" bIns="0" rtlCol="0" anchor="t">
            <a:spAutoFit/>
          </a:bodyPr>
          <a:lstStyle/>
          <a:p>
            <a:pPr marL="0" lvl="0" indent="0" algn="l">
              <a:lnSpc>
                <a:spcPts val="3249"/>
              </a:lnSpc>
              <a:spcBef>
                <a:spcPct val="0"/>
              </a:spcBef>
            </a:pPr>
            <a:r>
              <a:rPr lang="en-US" sz="2499">
                <a:solidFill>
                  <a:srgbClr val="FFFFFF"/>
                </a:solidFill>
                <a:latin typeface="TT Interphases"/>
                <a:ea typeface="TT Interphases"/>
                <a:cs typeface="TT Interphases"/>
                <a:sym typeface="TT Interphases"/>
              </a:rPr>
              <a:t>I</a:t>
            </a:r>
            <a:r>
              <a:rPr lang="en-US" sz="2499" b="1">
                <a:solidFill>
                  <a:srgbClr val="FFFFFF"/>
                </a:solidFill>
                <a:latin typeface="TT Interphases Bold"/>
                <a:ea typeface="TT Interphases Bold"/>
                <a:cs typeface="TT Interphases Bold"/>
                <a:sym typeface="TT Interphases Bold"/>
              </a:rPr>
              <a:t>oT-based Smart Waste Management System for Smart Cities</a:t>
            </a:r>
          </a:p>
        </p:txBody>
      </p:sp>
      <p:sp>
        <p:nvSpPr>
          <p:cNvPr id="8" name="TextBox 8"/>
          <p:cNvSpPr txBox="1"/>
          <p:nvPr/>
        </p:nvSpPr>
        <p:spPr>
          <a:xfrm>
            <a:off x="768070" y="4766278"/>
            <a:ext cx="3498132" cy="845820"/>
          </a:xfrm>
          <a:prstGeom prst="rect">
            <a:avLst/>
          </a:prstGeom>
        </p:spPr>
        <p:txBody>
          <a:bodyPr lIns="0" tIns="0" rIns="0" bIns="0" rtlCol="0" anchor="t">
            <a:spAutoFit/>
          </a:bodyPr>
          <a:lstStyle/>
          <a:p>
            <a:pPr algn="l">
              <a:lnSpc>
                <a:spcPts val="3450"/>
              </a:lnSpc>
            </a:pPr>
            <a:r>
              <a:rPr lang="en-US" sz="2300">
                <a:solidFill>
                  <a:srgbClr val="FFFFFF"/>
                </a:solidFill>
                <a:latin typeface="Open Sauce"/>
                <a:ea typeface="Open Sauce"/>
                <a:cs typeface="Open Sauce"/>
                <a:sym typeface="Open Sauce"/>
              </a:rPr>
              <a:t>Authors:</a:t>
            </a:r>
          </a:p>
          <a:p>
            <a:pPr marL="0" lvl="0" indent="0" algn="l">
              <a:lnSpc>
                <a:spcPts val="3450"/>
              </a:lnSpc>
              <a:spcBef>
                <a:spcPct val="0"/>
              </a:spcBef>
            </a:pPr>
            <a:r>
              <a:rPr lang="en-US" sz="2300">
                <a:solidFill>
                  <a:srgbClr val="FFFFFF"/>
                </a:solidFill>
                <a:latin typeface="Open Sauce"/>
                <a:ea typeface="Open Sauce"/>
                <a:cs typeface="Open Sauce"/>
                <a:sym typeface="Open Sauce"/>
              </a:rPr>
              <a:t>R. Kumar, P. Sharma</a:t>
            </a:r>
          </a:p>
        </p:txBody>
      </p:sp>
      <p:sp>
        <p:nvSpPr>
          <p:cNvPr id="9" name="TextBox 9"/>
          <p:cNvSpPr txBox="1"/>
          <p:nvPr/>
        </p:nvSpPr>
        <p:spPr>
          <a:xfrm>
            <a:off x="768070" y="6079776"/>
            <a:ext cx="3755307" cy="3036570"/>
          </a:xfrm>
          <a:prstGeom prst="rect">
            <a:avLst/>
          </a:prstGeom>
        </p:spPr>
        <p:txBody>
          <a:bodyPr lIns="0" tIns="0" rIns="0" bIns="0" rtlCol="0" anchor="t">
            <a:spAutoFit/>
          </a:bodyPr>
          <a:lstStyle/>
          <a:p>
            <a:pPr marL="0" lvl="0" indent="0" algn="l">
              <a:lnSpc>
                <a:spcPts val="3450"/>
              </a:lnSpc>
              <a:spcBef>
                <a:spcPct val="0"/>
              </a:spcBef>
            </a:pPr>
            <a:r>
              <a:rPr lang="en-US" sz="2300">
                <a:solidFill>
                  <a:srgbClr val="FFFFFF"/>
                </a:solidFill>
                <a:latin typeface="Open Sauce"/>
                <a:ea typeface="Open Sauce"/>
                <a:cs typeface="Open Sauce"/>
                <a:sym typeface="Open Sauce"/>
              </a:rPr>
              <a:t>The paper discusses the integration of IoT sensors in waste bins for dynamic waste collection and efficient route optimization, enhancing operational efficiency.</a:t>
            </a:r>
          </a:p>
        </p:txBody>
      </p:sp>
      <p:grpSp>
        <p:nvGrpSpPr>
          <p:cNvPr id="10" name="Group 10"/>
          <p:cNvGrpSpPr/>
          <p:nvPr/>
        </p:nvGrpSpPr>
        <p:grpSpPr>
          <a:xfrm>
            <a:off x="5018677" y="2487351"/>
            <a:ext cx="4030892" cy="7299151"/>
            <a:chOff x="0" y="0"/>
            <a:chExt cx="3728415" cy="6751426"/>
          </a:xfrm>
        </p:grpSpPr>
        <p:sp>
          <p:nvSpPr>
            <p:cNvPr id="11" name="Freeform 11"/>
            <p:cNvSpPr/>
            <p:nvPr/>
          </p:nvSpPr>
          <p:spPr>
            <a:xfrm>
              <a:off x="0" y="0"/>
              <a:ext cx="3728415" cy="6751426"/>
            </a:xfrm>
            <a:custGeom>
              <a:avLst/>
              <a:gdLst/>
              <a:ahLst/>
              <a:cxnLst/>
              <a:rect l="l" t="t" r="r" b="b"/>
              <a:pathLst>
                <a:path w="3728415" h="6751426">
                  <a:moveTo>
                    <a:pt x="3603955" y="6751426"/>
                  </a:moveTo>
                  <a:lnTo>
                    <a:pt x="124460" y="6751426"/>
                  </a:lnTo>
                  <a:cubicBezTo>
                    <a:pt x="55880" y="6751426"/>
                    <a:pt x="0" y="6695546"/>
                    <a:pt x="0" y="6626965"/>
                  </a:cubicBezTo>
                  <a:lnTo>
                    <a:pt x="0" y="124460"/>
                  </a:lnTo>
                  <a:cubicBezTo>
                    <a:pt x="0" y="55880"/>
                    <a:pt x="55880" y="0"/>
                    <a:pt x="124460" y="0"/>
                  </a:cubicBezTo>
                  <a:lnTo>
                    <a:pt x="3603956" y="0"/>
                  </a:lnTo>
                  <a:cubicBezTo>
                    <a:pt x="3672536" y="0"/>
                    <a:pt x="3728415" y="55880"/>
                    <a:pt x="3728415" y="124460"/>
                  </a:cubicBezTo>
                  <a:lnTo>
                    <a:pt x="3728415" y="6626966"/>
                  </a:lnTo>
                  <a:cubicBezTo>
                    <a:pt x="3728415" y="6695546"/>
                    <a:pt x="3672536" y="6751426"/>
                    <a:pt x="3603956" y="6751426"/>
                  </a:cubicBezTo>
                  <a:close/>
                </a:path>
              </a:pathLst>
            </a:custGeom>
            <a:solidFill>
              <a:srgbClr val="00BF63"/>
            </a:solidFill>
          </p:spPr>
        </p:sp>
      </p:grpSp>
      <p:sp>
        <p:nvSpPr>
          <p:cNvPr id="12" name="TextBox 12"/>
          <p:cNvSpPr txBox="1"/>
          <p:nvPr/>
        </p:nvSpPr>
        <p:spPr>
          <a:xfrm>
            <a:off x="5413343" y="2880206"/>
            <a:ext cx="3200558" cy="1635125"/>
          </a:xfrm>
          <a:prstGeom prst="rect">
            <a:avLst/>
          </a:prstGeom>
        </p:spPr>
        <p:txBody>
          <a:bodyPr lIns="0" tIns="0" rIns="0" bIns="0" rtlCol="0" anchor="t">
            <a:spAutoFit/>
          </a:bodyPr>
          <a:lstStyle/>
          <a:p>
            <a:pPr marL="0" lvl="0" indent="0" algn="l">
              <a:lnSpc>
                <a:spcPts val="3249"/>
              </a:lnSpc>
              <a:spcBef>
                <a:spcPct val="0"/>
              </a:spcBef>
            </a:pPr>
            <a:r>
              <a:rPr lang="en-US" sz="2499" b="1">
                <a:solidFill>
                  <a:srgbClr val="FFFFFF"/>
                </a:solidFill>
                <a:latin typeface="TT Interphases Bold"/>
                <a:ea typeface="TT Interphases Bold"/>
                <a:cs typeface="TT Interphases Bold"/>
                <a:sym typeface="TT Interphases Bold"/>
              </a:rPr>
              <a:t>Smart Waste Management: A Green Approach for Smart Cities</a:t>
            </a:r>
          </a:p>
        </p:txBody>
      </p:sp>
      <p:sp>
        <p:nvSpPr>
          <p:cNvPr id="13" name="TextBox 13"/>
          <p:cNvSpPr txBox="1"/>
          <p:nvPr/>
        </p:nvSpPr>
        <p:spPr>
          <a:xfrm>
            <a:off x="5468583" y="4756753"/>
            <a:ext cx="3365385" cy="836295"/>
          </a:xfrm>
          <a:prstGeom prst="rect">
            <a:avLst/>
          </a:prstGeom>
        </p:spPr>
        <p:txBody>
          <a:bodyPr lIns="0" tIns="0" rIns="0" bIns="0" rtlCol="0" anchor="t">
            <a:spAutoFit/>
          </a:bodyPr>
          <a:lstStyle/>
          <a:p>
            <a:pPr algn="l">
              <a:lnSpc>
                <a:spcPts val="3449"/>
              </a:lnSpc>
            </a:pPr>
            <a:r>
              <a:rPr lang="en-US" sz="2299">
                <a:solidFill>
                  <a:srgbClr val="FFFFFF"/>
                </a:solidFill>
                <a:latin typeface="Open Sauce"/>
                <a:ea typeface="Open Sauce"/>
                <a:cs typeface="Open Sauce"/>
                <a:sym typeface="Open Sauce"/>
              </a:rPr>
              <a:t>Authors:</a:t>
            </a:r>
          </a:p>
          <a:p>
            <a:pPr marL="0" lvl="0" indent="0" algn="l">
              <a:lnSpc>
                <a:spcPts val="3449"/>
              </a:lnSpc>
              <a:spcBef>
                <a:spcPct val="0"/>
              </a:spcBef>
            </a:pPr>
            <a:r>
              <a:rPr lang="en-US" sz="2299">
                <a:solidFill>
                  <a:srgbClr val="FFFFFF"/>
                </a:solidFill>
                <a:latin typeface="Open Sauce"/>
                <a:ea typeface="Open Sauce"/>
                <a:cs typeface="Open Sauce"/>
                <a:sym typeface="Open Sauce"/>
              </a:rPr>
              <a:t>D. Singh, A. Arora</a:t>
            </a:r>
          </a:p>
        </p:txBody>
      </p:sp>
      <p:sp>
        <p:nvSpPr>
          <p:cNvPr id="14" name="TextBox 14"/>
          <p:cNvSpPr txBox="1"/>
          <p:nvPr/>
        </p:nvSpPr>
        <p:spPr>
          <a:xfrm>
            <a:off x="5413343" y="5943568"/>
            <a:ext cx="3336810" cy="3408045"/>
          </a:xfrm>
          <a:prstGeom prst="rect">
            <a:avLst/>
          </a:prstGeom>
        </p:spPr>
        <p:txBody>
          <a:bodyPr lIns="0" tIns="0" rIns="0" bIns="0" rtlCol="0" anchor="t">
            <a:spAutoFit/>
          </a:bodyPr>
          <a:lstStyle/>
          <a:p>
            <a:pPr marL="0" lvl="0" indent="0" algn="l">
              <a:lnSpc>
                <a:spcPts val="3449"/>
              </a:lnSpc>
              <a:spcBef>
                <a:spcPct val="0"/>
              </a:spcBef>
            </a:pPr>
            <a:r>
              <a:rPr lang="en-US" sz="2299">
                <a:solidFill>
                  <a:srgbClr val="FFFFFF"/>
                </a:solidFill>
                <a:latin typeface="Open Sauce"/>
                <a:ea typeface="Open Sauce"/>
                <a:cs typeface="Open Sauce"/>
                <a:sym typeface="Open Sauce"/>
              </a:rPr>
              <a:t>The study explores the role of Big Data and predictive analytics in optimizing waste collection schedules, leading to cost savings and reduced environmental impact.</a:t>
            </a:r>
          </a:p>
        </p:txBody>
      </p:sp>
      <p:grpSp>
        <p:nvGrpSpPr>
          <p:cNvPr id="15" name="Group 15"/>
          <p:cNvGrpSpPr/>
          <p:nvPr/>
        </p:nvGrpSpPr>
        <p:grpSpPr>
          <a:xfrm>
            <a:off x="9241176" y="2487351"/>
            <a:ext cx="4204047" cy="7299151"/>
            <a:chOff x="0" y="0"/>
            <a:chExt cx="3888577" cy="6751426"/>
          </a:xfrm>
        </p:grpSpPr>
        <p:sp>
          <p:nvSpPr>
            <p:cNvPr id="16" name="Freeform 16"/>
            <p:cNvSpPr/>
            <p:nvPr/>
          </p:nvSpPr>
          <p:spPr>
            <a:xfrm>
              <a:off x="0" y="0"/>
              <a:ext cx="3888577" cy="6751426"/>
            </a:xfrm>
            <a:custGeom>
              <a:avLst/>
              <a:gdLst/>
              <a:ahLst/>
              <a:cxnLst/>
              <a:rect l="l" t="t" r="r" b="b"/>
              <a:pathLst>
                <a:path w="3888577" h="6751426">
                  <a:moveTo>
                    <a:pt x="3764117" y="6751426"/>
                  </a:moveTo>
                  <a:lnTo>
                    <a:pt x="124460" y="6751426"/>
                  </a:lnTo>
                  <a:cubicBezTo>
                    <a:pt x="55880" y="6751426"/>
                    <a:pt x="0" y="6695546"/>
                    <a:pt x="0" y="6626965"/>
                  </a:cubicBezTo>
                  <a:lnTo>
                    <a:pt x="0" y="124460"/>
                  </a:lnTo>
                  <a:cubicBezTo>
                    <a:pt x="0" y="55880"/>
                    <a:pt x="55880" y="0"/>
                    <a:pt x="124460" y="0"/>
                  </a:cubicBezTo>
                  <a:lnTo>
                    <a:pt x="3764117" y="0"/>
                  </a:lnTo>
                  <a:cubicBezTo>
                    <a:pt x="3832697" y="0"/>
                    <a:pt x="3888577" y="55880"/>
                    <a:pt x="3888577" y="124460"/>
                  </a:cubicBezTo>
                  <a:lnTo>
                    <a:pt x="3888577" y="6626966"/>
                  </a:lnTo>
                  <a:cubicBezTo>
                    <a:pt x="3888577" y="6695546"/>
                    <a:pt x="3832697" y="6751426"/>
                    <a:pt x="3764117" y="6751426"/>
                  </a:cubicBezTo>
                  <a:close/>
                </a:path>
              </a:pathLst>
            </a:custGeom>
            <a:solidFill>
              <a:srgbClr val="00BF63"/>
            </a:solidFill>
          </p:spPr>
        </p:sp>
      </p:grpSp>
      <p:sp>
        <p:nvSpPr>
          <p:cNvPr id="17" name="TextBox 17"/>
          <p:cNvSpPr txBox="1"/>
          <p:nvPr/>
        </p:nvSpPr>
        <p:spPr>
          <a:xfrm>
            <a:off x="9611544" y="2923295"/>
            <a:ext cx="3513280" cy="1625600"/>
          </a:xfrm>
          <a:prstGeom prst="rect">
            <a:avLst/>
          </a:prstGeom>
        </p:spPr>
        <p:txBody>
          <a:bodyPr lIns="0" tIns="0" rIns="0" bIns="0" rtlCol="0" anchor="t">
            <a:spAutoFit/>
          </a:bodyPr>
          <a:lstStyle/>
          <a:p>
            <a:pPr marL="0" lvl="0" indent="0" algn="l">
              <a:lnSpc>
                <a:spcPts val="3250"/>
              </a:lnSpc>
              <a:spcBef>
                <a:spcPct val="0"/>
              </a:spcBef>
            </a:pPr>
            <a:r>
              <a:rPr lang="en-US" sz="2500" b="1">
                <a:solidFill>
                  <a:srgbClr val="FFFFFF"/>
                </a:solidFill>
                <a:latin typeface="TT Interphases Bold"/>
                <a:ea typeface="TT Interphases Bold"/>
                <a:cs typeface="TT Interphases Bold"/>
                <a:sym typeface="TT Interphases Bold"/>
              </a:rPr>
              <a:t>Optimized Waste Collection System Using IoT and Machine Learning</a:t>
            </a:r>
          </a:p>
        </p:txBody>
      </p:sp>
      <p:sp>
        <p:nvSpPr>
          <p:cNvPr id="18" name="TextBox 18"/>
          <p:cNvSpPr txBox="1"/>
          <p:nvPr/>
        </p:nvSpPr>
        <p:spPr>
          <a:xfrm>
            <a:off x="9611544" y="4756753"/>
            <a:ext cx="3513280" cy="836295"/>
          </a:xfrm>
          <a:prstGeom prst="rect">
            <a:avLst/>
          </a:prstGeom>
        </p:spPr>
        <p:txBody>
          <a:bodyPr lIns="0" tIns="0" rIns="0" bIns="0" rtlCol="0" anchor="t">
            <a:spAutoFit/>
          </a:bodyPr>
          <a:lstStyle/>
          <a:p>
            <a:pPr marL="0" lvl="0" indent="0" algn="l">
              <a:lnSpc>
                <a:spcPts val="3449"/>
              </a:lnSpc>
              <a:spcBef>
                <a:spcPct val="0"/>
              </a:spcBef>
            </a:pPr>
            <a:r>
              <a:rPr lang="en-US" sz="2299">
                <a:solidFill>
                  <a:srgbClr val="FFFFFF"/>
                </a:solidFill>
                <a:latin typeface="Open Sauce"/>
                <a:ea typeface="Open Sauce"/>
                <a:cs typeface="Open Sauce"/>
                <a:sym typeface="Open Sauce"/>
              </a:rPr>
              <a:t>Authors:</a:t>
            </a:r>
          </a:p>
          <a:p>
            <a:pPr marL="0" lvl="0" indent="0" algn="l">
              <a:lnSpc>
                <a:spcPts val="3449"/>
              </a:lnSpc>
              <a:spcBef>
                <a:spcPct val="0"/>
              </a:spcBef>
            </a:pPr>
            <a:r>
              <a:rPr lang="en-US" sz="2299" u="none">
                <a:solidFill>
                  <a:srgbClr val="FFFFFF"/>
                </a:solidFill>
                <a:latin typeface="Open Sauce"/>
                <a:ea typeface="Open Sauce"/>
                <a:cs typeface="Open Sauce"/>
                <a:sym typeface="Open Sauce"/>
              </a:rPr>
              <a:t>P. Shreya, M. Sahu</a:t>
            </a:r>
          </a:p>
        </p:txBody>
      </p:sp>
      <p:sp>
        <p:nvSpPr>
          <p:cNvPr id="19" name="TextBox 19"/>
          <p:cNvSpPr txBox="1"/>
          <p:nvPr/>
        </p:nvSpPr>
        <p:spPr>
          <a:xfrm>
            <a:off x="9611544" y="5935980"/>
            <a:ext cx="3513280" cy="3408045"/>
          </a:xfrm>
          <a:prstGeom prst="rect">
            <a:avLst/>
          </a:prstGeom>
        </p:spPr>
        <p:txBody>
          <a:bodyPr lIns="0" tIns="0" rIns="0" bIns="0" rtlCol="0" anchor="t">
            <a:spAutoFit/>
          </a:bodyPr>
          <a:lstStyle/>
          <a:p>
            <a:pPr marL="0" lvl="0" indent="0" algn="l">
              <a:lnSpc>
                <a:spcPts val="3449"/>
              </a:lnSpc>
              <a:spcBef>
                <a:spcPct val="0"/>
              </a:spcBef>
            </a:pPr>
            <a:r>
              <a:rPr lang="en-US" sz="2299">
                <a:solidFill>
                  <a:srgbClr val="FFFFFF"/>
                </a:solidFill>
                <a:latin typeface="Open Sauce"/>
                <a:ea typeface="Open Sauce"/>
                <a:cs typeface="Open Sauce"/>
                <a:sym typeface="Open Sauce"/>
              </a:rPr>
              <a:t>This paper focuses on machine learning algorithms for predicting waste generation and optimizing waste collection routes, reducing fuel usage and CO2 emissions.</a:t>
            </a:r>
          </a:p>
        </p:txBody>
      </p:sp>
      <p:grpSp>
        <p:nvGrpSpPr>
          <p:cNvPr id="20" name="Group 20"/>
          <p:cNvGrpSpPr/>
          <p:nvPr/>
        </p:nvGrpSpPr>
        <p:grpSpPr>
          <a:xfrm>
            <a:off x="13636831" y="2487351"/>
            <a:ext cx="4368942" cy="7299151"/>
            <a:chOff x="0" y="0"/>
            <a:chExt cx="3082830" cy="5150456"/>
          </a:xfrm>
        </p:grpSpPr>
        <p:sp>
          <p:nvSpPr>
            <p:cNvPr id="21" name="Freeform 21"/>
            <p:cNvSpPr/>
            <p:nvPr/>
          </p:nvSpPr>
          <p:spPr>
            <a:xfrm>
              <a:off x="0" y="0"/>
              <a:ext cx="3082830" cy="5150456"/>
            </a:xfrm>
            <a:custGeom>
              <a:avLst/>
              <a:gdLst/>
              <a:ahLst/>
              <a:cxnLst/>
              <a:rect l="l" t="t" r="r" b="b"/>
              <a:pathLst>
                <a:path w="3082830" h="5150456">
                  <a:moveTo>
                    <a:pt x="2958370" y="5150456"/>
                  </a:moveTo>
                  <a:lnTo>
                    <a:pt x="124460" y="5150456"/>
                  </a:lnTo>
                  <a:cubicBezTo>
                    <a:pt x="55880" y="5150456"/>
                    <a:pt x="0" y="5094576"/>
                    <a:pt x="0" y="5025996"/>
                  </a:cubicBezTo>
                  <a:lnTo>
                    <a:pt x="0" y="124460"/>
                  </a:lnTo>
                  <a:cubicBezTo>
                    <a:pt x="0" y="55880"/>
                    <a:pt x="55880" y="0"/>
                    <a:pt x="124460" y="0"/>
                  </a:cubicBezTo>
                  <a:lnTo>
                    <a:pt x="2958370" y="0"/>
                  </a:lnTo>
                  <a:cubicBezTo>
                    <a:pt x="3026950" y="0"/>
                    <a:pt x="3082830" y="55880"/>
                    <a:pt x="3082830" y="124460"/>
                  </a:cubicBezTo>
                  <a:lnTo>
                    <a:pt x="3082830" y="5025996"/>
                  </a:lnTo>
                  <a:cubicBezTo>
                    <a:pt x="3082830" y="5094576"/>
                    <a:pt x="3026950" y="5150456"/>
                    <a:pt x="2958370" y="5150456"/>
                  </a:cubicBezTo>
                  <a:close/>
                </a:path>
              </a:pathLst>
            </a:custGeom>
            <a:solidFill>
              <a:srgbClr val="00BF63"/>
            </a:solidFill>
          </p:spPr>
        </p:sp>
      </p:grpSp>
      <p:sp>
        <p:nvSpPr>
          <p:cNvPr id="22" name="TextBox 22"/>
          <p:cNvSpPr txBox="1"/>
          <p:nvPr/>
        </p:nvSpPr>
        <p:spPr>
          <a:xfrm>
            <a:off x="13989256" y="2913770"/>
            <a:ext cx="3622911" cy="1225550"/>
          </a:xfrm>
          <a:prstGeom prst="rect">
            <a:avLst/>
          </a:prstGeom>
        </p:spPr>
        <p:txBody>
          <a:bodyPr lIns="0" tIns="0" rIns="0" bIns="0" rtlCol="0" anchor="t">
            <a:spAutoFit/>
          </a:bodyPr>
          <a:lstStyle/>
          <a:p>
            <a:pPr marL="0" lvl="0" indent="0" algn="l">
              <a:lnSpc>
                <a:spcPts val="3249"/>
              </a:lnSpc>
              <a:spcBef>
                <a:spcPct val="0"/>
              </a:spcBef>
            </a:pPr>
            <a:r>
              <a:rPr lang="en-US" sz="2499" b="1">
                <a:solidFill>
                  <a:srgbClr val="FFFFFF"/>
                </a:solidFill>
                <a:latin typeface="TT Interphases Bold"/>
                <a:ea typeface="TT Interphases Bold"/>
                <a:cs typeface="TT Interphases Bold"/>
                <a:sym typeface="TT Interphases Bold"/>
              </a:rPr>
              <a:t>AI-Based Automated Waste Sorting System for Smart Cities</a:t>
            </a:r>
          </a:p>
        </p:txBody>
      </p:sp>
      <p:sp>
        <p:nvSpPr>
          <p:cNvPr id="23" name="TextBox 23"/>
          <p:cNvSpPr txBox="1"/>
          <p:nvPr/>
        </p:nvSpPr>
        <p:spPr>
          <a:xfrm>
            <a:off x="13989256" y="4488180"/>
            <a:ext cx="3622911" cy="1264920"/>
          </a:xfrm>
          <a:prstGeom prst="rect">
            <a:avLst/>
          </a:prstGeom>
        </p:spPr>
        <p:txBody>
          <a:bodyPr lIns="0" tIns="0" rIns="0" bIns="0" rtlCol="0" anchor="t">
            <a:spAutoFit/>
          </a:bodyPr>
          <a:lstStyle/>
          <a:p>
            <a:pPr algn="l">
              <a:lnSpc>
                <a:spcPts val="3449"/>
              </a:lnSpc>
            </a:pPr>
            <a:r>
              <a:rPr lang="en-US" sz="2299">
                <a:solidFill>
                  <a:srgbClr val="FFFFFF"/>
                </a:solidFill>
                <a:latin typeface="Open Sauce"/>
                <a:ea typeface="Open Sauce"/>
                <a:cs typeface="Open Sauce"/>
                <a:sym typeface="Open Sauce"/>
              </a:rPr>
              <a:t>Authors:</a:t>
            </a:r>
          </a:p>
          <a:p>
            <a:pPr marL="0" lvl="0" indent="0" algn="l">
              <a:lnSpc>
                <a:spcPts val="3449"/>
              </a:lnSpc>
              <a:spcBef>
                <a:spcPct val="0"/>
              </a:spcBef>
            </a:pPr>
            <a:r>
              <a:rPr lang="en-US" sz="2299">
                <a:solidFill>
                  <a:srgbClr val="FFFFFF"/>
                </a:solidFill>
                <a:latin typeface="Open Sauce"/>
                <a:ea typeface="Open Sauce"/>
                <a:cs typeface="Open Sauce"/>
                <a:sym typeface="Open Sauce"/>
              </a:rPr>
              <a:t>S. Bandyopadhyay, S. Chakraborty</a:t>
            </a:r>
          </a:p>
        </p:txBody>
      </p:sp>
      <p:sp>
        <p:nvSpPr>
          <p:cNvPr id="24" name="TextBox 24"/>
          <p:cNvSpPr txBox="1"/>
          <p:nvPr/>
        </p:nvSpPr>
        <p:spPr>
          <a:xfrm>
            <a:off x="13989256" y="6134068"/>
            <a:ext cx="3691460" cy="3036570"/>
          </a:xfrm>
          <a:prstGeom prst="rect">
            <a:avLst/>
          </a:prstGeom>
        </p:spPr>
        <p:txBody>
          <a:bodyPr lIns="0" tIns="0" rIns="0" bIns="0" rtlCol="0" anchor="t">
            <a:spAutoFit/>
          </a:bodyPr>
          <a:lstStyle/>
          <a:p>
            <a:pPr marL="0" lvl="0" indent="0" algn="l">
              <a:lnSpc>
                <a:spcPts val="3450"/>
              </a:lnSpc>
              <a:spcBef>
                <a:spcPct val="0"/>
              </a:spcBef>
            </a:pPr>
            <a:r>
              <a:rPr lang="en-US" sz="2300">
                <a:solidFill>
                  <a:srgbClr val="FFFFFF"/>
                </a:solidFill>
                <a:latin typeface="Open Sauce"/>
                <a:ea typeface="Open Sauce"/>
                <a:cs typeface="Open Sauce"/>
                <a:sym typeface="Open Sauce"/>
              </a:rPr>
              <a:t>The work focuses on AI-based robots that use image recognition for automating the waste sorting process, improving recycling efficiency.</a:t>
            </a:r>
          </a:p>
        </p:txBody>
      </p:sp>
      <p:sp>
        <p:nvSpPr>
          <p:cNvPr id="25" name="TextBox 25"/>
          <p:cNvSpPr txBox="1"/>
          <p:nvPr/>
        </p:nvSpPr>
        <p:spPr>
          <a:xfrm>
            <a:off x="2096887" y="639501"/>
            <a:ext cx="14094227" cy="1219200"/>
          </a:xfrm>
          <a:prstGeom prst="rect">
            <a:avLst/>
          </a:prstGeom>
        </p:spPr>
        <p:txBody>
          <a:bodyPr lIns="0" tIns="0" rIns="0" bIns="0" rtlCol="0" anchor="t">
            <a:spAutoFit/>
          </a:bodyPr>
          <a:lstStyle/>
          <a:p>
            <a:pPr marL="0" lvl="0" indent="0" algn="ctr">
              <a:lnSpc>
                <a:spcPts val="9600"/>
              </a:lnSpc>
              <a:spcBef>
                <a:spcPct val="0"/>
              </a:spcBef>
            </a:pPr>
            <a:r>
              <a:rPr lang="en-US" sz="8000" b="1">
                <a:solidFill>
                  <a:srgbClr val="124422"/>
                </a:solidFill>
                <a:latin typeface="Red Hat Display Bold"/>
                <a:ea typeface="Red Hat Display Bold"/>
                <a:cs typeface="Red Hat Display Bold"/>
                <a:sym typeface="Red Hat Display Bold"/>
              </a:rPr>
              <a:t>LITERATURE REVIEW</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329663" y="-57150"/>
            <a:ext cx="5824616" cy="9676712"/>
            <a:chOff x="0" y="0"/>
            <a:chExt cx="3581400" cy="5949950"/>
          </a:xfrm>
        </p:grpSpPr>
        <p:sp>
          <p:nvSpPr>
            <p:cNvPr id="3" name="Freeform 3"/>
            <p:cNvSpPr/>
            <p:nvPr/>
          </p:nvSpPr>
          <p:spPr>
            <a:xfrm>
              <a:off x="15240" y="16510"/>
              <a:ext cx="3549650" cy="5918200"/>
            </a:xfrm>
            <a:custGeom>
              <a:avLst/>
              <a:gdLst/>
              <a:ahLst/>
              <a:cxnLst/>
              <a:rect l="l" t="t" r="r" b="b"/>
              <a:pathLst>
                <a:path w="3549650" h="5918200">
                  <a:moveTo>
                    <a:pt x="2214880" y="0"/>
                  </a:moveTo>
                  <a:lnTo>
                    <a:pt x="0" y="0"/>
                  </a:lnTo>
                  <a:lnTo>
                    <a:pt x="0" y="1394460"/>
                  </a:lnTo>
                  <a:lnTo>
                    <a:pt x="0" y="4522470"/>
                  </a:lnTo>
                  <a:lnTo>
                    <a:pt x="0" y="4583430"/>
                  </a:lnTo>
                  <a:lnTo>
                    <a:pt x="1334770" y="5918200"/>
                  </a:lnTo>
                  <a:lnTo>
                    <a:pt x="3549650" y="5918200"/>
                  </a:lnTo>
                  <a:lnTo>
                    <a:pt x="3549650" y="4522470"/>
                  </a:lnTo>
                  <a:lnTo>
                    <a:pt x="3549650" y="1394460"/>
                  </a:lnTo>
                  <a:lnTo>
                    <a:pt x="3549650" y="1333500"/>
                  </a:lnTo>
                  <a:lnTo>
                    <a:pt x="2214880" y="0"/>
                  </a:lnTo>
                  <a:close/>
                </a:path>
              </a:pathLst>
            </a:custGeom>
            <a:blipFill>
              <a:blip r:embed="rId2"/>
              <a:stretch>
                <a:fillRect l="-33363" r="-33363"/>
              </a:stretch>
            </a:blipFill>
          </p:spPr>
        </p:sp>
        <p:sp>
          <p:nvSpPr>
            <p:cNvPr id="4" name="Freeform 4"/>
            <p:cNvSpPr/>
            <p:nvPr/>
          </p:nvSpPr>
          <p:spPr>
            <a:xfrm>
              <a:off x="0" y="0"/>
              <a:ext cx="3581400" cy="5949950"/>
            </a:xfrm>
            <a:custGeom>
              <a:avLst/>
              <a:gdLst/>
              <a:ahLst/>
              <a:cxnLst/>
              <a:rect l="l" t="t" r="r" b="b"/>
              <a:pathLst>
                <a:path w="3581400" h="5949950">
                  <a:moveTo>
                    <a:pt x="3581400" y="5949950"/>
                  </a:moveTo>
                  <a:lnTo>
                    <a:pt x="1343660" y="5949950"/>
                  </a:lnTo>
                  <a:lnTo>
                    <a:pt x="0" y="4606290"/>
                  </a:lnTo>
                  <a:lnTo>
                    <a:pt x="0" y="0"/>
                  </a:lnTo>
                  <a:lnTo>
                    <a:pt x="2236470" y="0"/>
                  </a:lnTo>
                  <a:lnTo>
                    <a:pt x="3581400" y="1343660"/>
                  </a:lnTo>
                  <a:lnTo>
                    <a:pt x="3581400" y="5949950"/>
                  </a:lnTo>
                  <a:close/>
                  <a:moveTo>
                    <a:pt x="1356360" y="5918200"/>
                  </a:moveTo>
                  <a:lnTo>
                    <a:pt x="3548380" y="5918200"/>
                  </a:lnTo>
                  <a:lnTo>
                    <a:pt x="3548380" y="1356360"/>
                  </a:lnTo>
                  <a:lnTo>
                    <a:pt x="2223770" y="31750"/>
                  </a:lnTo>
                  <a:lnTo>
                    <a:pt x="31750" y="31750"/>
                  </a:lnTo>
                  <a:lnTo>
                    <a:pt x="31750" y="4593590"/>
                  </a:lnTo>
                  <a:lnTo>
                    <a:pt x="1356360" y="5918200"/>
                  </a:lnTo>
                  <a:close/>
                </a:path>
              </a:pathLst>
            </a:custGeom>
            <a:solidFill>
              <a:srgbClr val="000000">
                <a:alpha val="0"/>
              </a:srgbClr>
            </a:solidFill>
          </p:spPr>
        </p:sp>
      </p:grpSp>
      <p:grpSp>
        <p:nvGrpSpPr>
          <p:cNvPr id="5" name="Group 5"/>
          <p:cNvGrpSpPr/>
          <p:nvPr/>
        </p:nvGrpSpPr>
        <p:grpSpPr>
          <a:xfrm>
            <a:off x="0" y="8902594"/>
            <a:ext cx="5466378" cy="1384406"/>
            <a:chOff x="0" y="0"/>
            <a:chExt cx="1439705" cy="364617"/>
          </a:xfrm>
        </p:grpSpPr>
        <p:sp>
          <p:nvSpPr>
            <p:cNvPr id="6" name="Freeform 6"/>
            <p:cNvSpPr/>
            <p:nvPr/>
          </p:nvSpPr>
          <p:spPr>
            <a:xfrm>
              <a:off x="0" y="0"/>
              <a:ext cx="1439705" cy="364617"/>
            </a:xfrm>
            <a:custGeom>
              <a:avLst/>
              <a:gdLst/>
              <a:ahLst/>
              <a:cxnLst/>
              <a:rect l="l" t="t" r="r" b="b"/>
              <a:pathLst>
                <a:path w="1439705" h="364617">
                  <a:moveTo>
                    <a:pt x="0" y="0"/>
                  </a:moveTo>
                  <a:lnTo>
                    <a:pt x="1439705" y="0"/>
                  </a:lnTo>
                  <a:lnTo>
                    <a:pt x="1439705" y="364617"/>
                  </a:lnTo>
                  <a:lnTo>
                    <a:pt x="0" y="364617"/>
                  </a:lnTo>
                  <a:close/>
                </a:path>
              </a:pathLst>
            </a:custGeom>
            <a:solidFill>
              <a:srgbClr val="124422"/>
            </a:solidFill>
          </p:spPr>
        </p:sp>
        <p:sp>
          <p:nvSpPr>
            <p:cNvPr id="7" name="TextBox 7"/>
            <p:cNvSpPr txBox="1"/>
            <p:nvPr/>
          </p:nvSpPr>
          <p:spPr>
            <a:xfrm>
              <a:off x="0" y="-28575"/>
              <a:ext cx="1439705" cy="393192"/>
            </a:xfrm>
            <a:prstGeom prst="rect">
              <a:avLst/>
            </a:prstGeom>
          </p:spPr>
          <p:txBody>
            <a:bodyPr lIns="50800" tIns="50800" rIns="50800" bIns="50800" rtlCol="0" anchor="ctr"/>
            <a:lstStyle/>
            <a:p>
              <a:pPr algn="ctr">
                <a:lnSpc>
                  <a:spcPts val="2100"/>
                </a:lnSpc>
              </a:pPr>
              <a:endParaRPr/>
            </a:p>
          </p:txBody>
        </p:sp>
      </p:grpSp>
      <p:sp>
        <p:nvSpPr>
          <p:cNvPr id="8" name="TextBox 8"/>
          <p:cNvSpPr txBox="1"/>
          <p:nvPr/>
        </p:nvSpPr>
        <p:spPr>
          <a:xfrm>
            <a:off x="6279418" y="971550"/>
            <a:ext cx="10979882" cy="1894613"/>
          </a:xfrm>
          <a:prstGeom prst="rect">
            <a:avLst/>
          </a:prstGeom>
        </p:spPr>
        <p:txBody>
          <a:bodyPr lIns="0" tIns="0" rIns="0" bIns="0" rtlCol="0" anchor="t">
            <a:spAutoFit/>
          </a:bodyPr>
          <a:lstStyle/>
          <a:p>
            <a:pPr algn="l">
              <a:lnSpc>
                <a:spcPts val="7471"/>
              </a:lnSpc>
            </a:pPr>
            <a:r>
              <a:rPr lang="en-US" sz="6226" b="1">
                <a:solidFill>
                  <a:srgbClr val="124422"/>
                </a:solidFill>
                <a:latin typeface="Red Hat Display Bold"/>
                <a:ea typeface="Red Hat Display Bold"/>
                <a:cs typeface="Red Hat Display Bold"/>
                <a:sym typeface="Red Hat Display Bold"/>
              </a:rPr>
              <a:t>Existing Waste Management System</a:t>
            </a:r>
          </a:p>
        </p:txBody>
      </p:sp>
      <p:sp>
        <p:nvSpPr>
          <p:cNvPr id="9" name="TextBox 9"/>
          <p:cNvSpPr txBox="1"/>
          <p:nvPr/>
        </p:nvSpPr>
        <p:spPr>
          <a:xfrm>
            <a:off x="6279418" y="3221717"/>
            <a:ext cx="11335314" cy="6397845"/>
          </a:xfrm>
          <a:prstGeom prst="rect">
            <a:avLst/>
          </a:prstGeom>
        </p:spPr>
        <p:txBody>
          <a:bodyPr lIns="0" tIns="0" rIns="0" bIns="0" rtlCol="0" anchor="t">
            <a:spAutoFit/>
          </a:bodyPr>
          <a:lstStyle/>
          <a:p>
            <a:pPr marL="0" lvl="0" indent="0" algn="l">
              <a:lnSpc>
                <a:spcPts val="3158"/>
              </a:lnSpc>
            </a:pPr>
            <a:r>
              <a:rPr lang="en-US" sz="2429">
                <a:solidFill>
                  <a:srgbClr val="100F0D"/>
                </a:solidFill>
                <a:latin typeface="Red Hat Display"/>
                <a:ea typeface="Red Hat Display"/>
                <a:cs typeface="Red Hat Display"/>
                <a:sym typeface="Red Hat Display"/>
              </a:rPr>
              <a:t>Tradi</a:t>
            </a:r>
            <a:r>
              <a:rPr lang="en-US" sz="2429" u="none">
                <a:solidFill>
                  <a:srgbClr val="100F0D"/>
                </a:solidFill>
                <a:latin typeface="Red Hat Display"/>
                <a:ea typeface="Red Hat Display"/>
                <a:cs typeface="Red Hat Display"/>
                <a:sym typeface="Red Hat Display"/>
              </a:rPr>
              <a:t>tional waste management relies on fixed collection schedules and manual bin checks, leading to inefficiencies like overflowing bins, unnecessary pickups, wasted resources, and environmental hazards due to the lack of real-time monitoring.</a:t>
            </a:r>
          </a:p>
          <a:p>
            <a:pPr marL="0" lvl="0" indent="0" algn="l">
              <a:lnSpc>
                <a:spcPts val="3158"/>
              </a:lnSpc>
            </a:pPr>
            <a:endParaRPr lang="en-US" sz="2429" u="none">
              <a:solidFill>
                <a:srgbClr val="100F0D"/>
              </a:solidFill>
              <a:latin typeface="Red Hat Display"/>
              <a:ea typeface="Red Hat Display"/>
              <a:cs typeface="Red Hat Display"/>
              <a:sym typeface="Red Hat Display"/>
            </a:endParaRPr>
          </a:p>
          <a:p>
            <a:pPr algn="l">
              <a:lnSpc>
                <a:spcPts val="3158"/>
              </a:lnSpc>
            </a:pPr>
            <a:r>
              <a:rPr lang="en-US" sz="2429" u="none">
                <a:solidFill>
                  <a:srgbClr val="100F0D"/>
                </a:solidFill>
                <a:latin typeface="Red Hat Display"/>
                <a:ea typeface="Red Hat Display"/>
                <a:cs typeface="Red Hat Display"/>
                <a:sym typeface="Red Hat Display"/>
              </a:rPr>
              <a:t>I</a:t>
            </a:r>
            <a:r>
              <a:rPr lang="en-US" sz="2429" b="1" u="none">
                <a:solidFill>
                  <a:srgbClr val="100F0D"/>
                </a:solidFill>
                <a:latin typeface="Red Hat Display Bold"/>
                <a:ea typeface="Red Hat Display Bold"/>
                <a:cs typeface="Red Hat Display Bold"/>
                <a:sym typeface="Red Hat Display Bold"/>
              </a:rPr>
              <a:t>nefficiencies:</a:t>
            </a:r>
          </a:p>
          <a:p>
            <a:pPr marL="524483" lvl="1" indent="-262242" algn="l">
              <a:lnSpc>
                <a:spcPts val="3158"/>
              </a:lnSpc>
              <a:buFont typeface="Arial"/>
              <a:buChar char="•"/>
            </a:pPr>
            <a:r>
              <a:rPr lang="en-US" sz="2429" u="none">
                <a:solidFill>
                  <a:srgbClr val="100F0D"/>
                </a:solidFill>
                <a:latin typeface="Red Hat Display"/>
                <a:ea typeface="Red Hat Display"/>
                <a:cs typeface="Red Hat Display"/>
                <a:sym typeface="Red Hat Display"/>
              </a:rPr>
              <a:t>Overflowing bins in high-usage areas</a:t>
            </a:r>
          </a:p>
          <a:p>
            <a:pPr marL="524483" lvl="1" indent="-262242" algn="l">
              <a:lnSpc>
                <a:spcPts val="3158"/>
              </a:lnSpc>
              <a:buFont typeface="Arial"/>
              <a:buChar char="•"/>
            </a:pPr>
            <a:r>
              <a:rPr lang="en-US" sz="2429" u="none">
                <a:solidFill>
                  <a:srgbClr val="100F0D"/>
                </a:solidFill>
                <a:latin typeface="Red Hat Display"/>
                <a:ea typeface="Red Hat Display"/>
                <a:cs typeface="Red Hat Display"/>
                <a:sym typeface="Red Hat Display"/>
              </a:rPr>
              <a:t>Unnecessary collection from half-filled bins</a:t>
            </a:r>
          </a:p>
          <a:p>
            <a:pPr marL="524483" lvl="1" indent="-262242" algn="l">
              <a:lnSpc>
                <a:spcPts val="3158"/>
              </a:lnSpc>
              <a:buFont typeface="Arial"/>
              <a:buChar char="•"/>
            </a:pPr>
            <a:r>
              <a:rPr lang="en-US" sz="2429" u="none">
                <a:solidFill>
                  <a:srgbClr val="100F0D"/>
                </a:solidFill>
                <a:latin typeface="Red Hat Display"/>
                <a:ea typeface="Red Hat Display"/>
                <a:cs typeface="Red Hat Display"/>
                <a:sym typeface="Red Hat Display"/>
              </a:rPr>
              <a:t>Wasted fuel and labor due to poorly optimized routes</a:t>
            </a:r>
          </a:p>
          <a:p>
            <a:pPr algn="l">
              <a:lnSpc>
                <a:spcPts val="3158"/>
              </a:lnSpc>
            </a:pPr>
            <a:endParaRPr lang="en-US" sz="2429" u="none">
              <a:solidFill>
                <a:srgbClr val="100F0D"/>
              </a:solidFill>
              <a:latin typeface="Red Hat Display"/>
              <a:ea typeface="Red Hat Display"/>
              <a:cs typeface="Red Hat Display"/>
              <a:sym typeface="Red Hat Display"/>
            </a:endParaRPr>
          </a:p>
          <a:p>
            <a:pPr algn="l">
              <a:lnSpc>
                <a:spcPts val="3158"/>
              </a:lnSpc>
            </a:pPr>
            <a:r>
              <a:rPr lang="en-US" sz="2429" b="1" u="none">
                <a:solidFill>
                  <a:srgbClr val="100F0D"/>
                </a:solidFill>
                <a:latin typeface="Red Hat Display Bold"/>
                <a:ea typeface="Red Hat Display Bold"/>
                <a:cs typeface="Red Hat Display Bold"/>
                <a:sym typeface="Red Hat Display Bold"/>
              </a:rPr>
              <a:t>Environmental &amp; Health Issues</a:t>
            </a:r>
          </a:p>
          <a:p>
            <a:pPr marL="524483" lvl="1" indent="-262242" algn="l">
              <a:lnSpc>
                <a:spcPts val="3158"/>
              </a:lnSpc>
              <a:buFont typeface="Arial"/>
              <a:buChar char="•"/>
            </a:pPr>
            <a:r>
              <a:rPr lang="en-US" sz="2429" u="none">
                <a:solidFill>
                  <a:srgbClr val="100F0D"/>
                </a:solidFill>
                <a:latin typeface="Red Hat Display"/>
                <a:ea typeface="Red Hat Display"/>
                <a:cs typeface="Red Hat Display"/>
                <a:sym typeface="Red Hat Display"/>
              </a:rPr>
              <a:t> Overflow and delayed collection lead to foul odors, pest infestations, and potential disease spread.</a:t>
            </a:r>
          </a:p>
          <a:p>
            <a:pPr algn="l">
              <a:lnSpc>
                <a:spcPts val="3158"/>
              </a:lnSpc>
            </a:pPr>
            <a:endParaRPr lang="en-US" sz="2429" u="none">
              <a:solidFill>
                <a:srgbClr val="100F0D"/>
              </a:solidFill>
              <a:latin typeface="Red Hat Display"/>
              <a:ea typeface="Red Hat Display"/>
              <a:cs typeface="Red Hat Display"/>
              <a:sym typeface="Red Hat Display"/>
            </a:endParaRPr>
          </a:p>
          <a:p>
            <a:pPr algn="l">
              <a:lnSpc>
                <a:spcPts val="3158"/>
              </a:lnSpc>
            </a:pPr>
            <a:r>
              <a:rPr lang="en-US" sz="2429" b="1" u="none">
                <a:solidFill>
                  <a:srgbClr val="100F0D"/>
                </a:solidFill>
                <a:latin typeface="Red Hat Display Bold"/>
                <a:ea typeface="Red Hat Display Bold"/>
                <a:cs typeface="Red Hat Display Bold"/>
                <a:sym typeface="Red Hat Display Bold"/>
              </a:rPr>
              <a:t>Lack of Real-Time Data</a:t>
            </a:r>
          </a:p>
          <a:p>
            <a:pPr marL="524483" lvl="1" indent="-262242" algn="l">
              <a:lnSpc>
                <a:spcPts val="3158"/>
              </a:lnSpc>
              <a:buFont typeface="Arial"/>
              <a:buChar char="•"/>
            </a:pPr>
            <a:r>
              <a:rPr lang="en-US" sz="2429" u="none">
                <a:solidFill>
                  <a:srgbClr val="100F0D"/>
                </a:solidFill>
                <a:latin typeface="Red Hat Display"/>
                <a:ea typeface="Red Hat Display"/>
                <a:cs typeface="Red Hat Display"/>
                <a:sym typeface="Red Hat Display"/>
              </a:rPr>
              <a:t> No system in place to monitor or respond to bin fill levels dynamically.</a:t>
            </a:r>
          </a:p>
          <a:p>
            <a:pPr marL="0" lvl="0" indent="0" algn="l">
              <a:lnSpc>
                <a:spcPts val="3296"/>
              </a:lnSpc>
            </a:pPr>
            <a:endParaRPr lang="en-US" sz="2429" u="none">
              <a:solidFill>
                <a:srgbClr val="100F0D"/>
              </a:solidFill>
              <a:latin typeface="Red Hat Display"/>
              <a:ea typeface="Red Hat Display"/>
              <a:cs typeface="Red Hat Display"/>
              <a:sym typeface="Red Hat Display"/>
            </a:endParaRPr>
          </a:p>
        </p:txBody>
      </p:sp>
      <p:sp>
        <p:nvSpPr>
          <p:cNvPr id="10" name="TextBox 10"/>
          <p:cNvSpPr txBox="1"/>
          <p:nvPr/>
        </p:nvSpPr>
        <p:spPr>
          <a:xfrm>
            <a:off x="10348711" y="9408107"/>
            <a:ext cx="6910589" cy="344805"/>
          </a:xfrm>
          <a:prstGeom prst="rect">
            <a:avLst/>
          </a:prstGeom>
        </p:spPr>
        <p:txBody>
          <a:bodyPr lIns="0" tIns="0" rIns="0" bIns="0" rtlCol="0" anchor="t">
            <a:spAutoFit/>
          </a:bodyPr>
          <a:lstStyle/>
          <a:p>
            <a:pPr marL="0" lvl="0" indent="0" algn="r">
              <a:lnSpc>
                <a:spcPts val="2729"/>
              </a:lnSpc>
              <a:spcBef>
                <a:spcPct val="0"/>
              </a:spcBef>
            </a:pPr>
            <a:r>
              <a:rPr lang="en-US" sz="2099" u="sng">
                <a:solidFill>
                  <a:srgbClr val="FFFFFF"/>
                </a:solidFill>
                <a:latin typeface="TT Interphases"/>
                <a:ea typeface="TT Interphases"/>
                <a:cs typeface="TT Interphases"/>
                <a:sym typeface="TT Interphases"/>
                <a:hlinkClick r:id="rId3" action="ppaction://hlinksldjump"/>
              </a:rPr>
              <a:t>BACK TO AGENDA</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6382535" cy="3745620"/>
            <a:chOff x="0" y="0"/>
            <a:chExt cx="1680997" cy="986501"/>
          </a:xfrm>
        </p:grpSpPr>
        <p:sp>
          <p:nvSpPr>
            <p:cNvPr id="3" name="Freeform 3"/>
            <p:cNvSpPr/>
            <p:nvPr/>
          </p:nvSpPr>
          <p:spPr>
            <a:xfrm>
              <a:off x="0" y="0"/>
              <a:ext cx="1680997" cy="986501"/>
            </a:xfrm>
            <a:custGeom>
              <a:avLst/>
              <a:gdLst/>
              <a:ahLst/>
              <a:cxnLst/>
              <a:rect l="l" t="t" r="r" b="b"/>
              <a:pathLst>
                <a:path w="1680997" h="986501">
                  <a:moveTo>
                    <a:pt x="0" y="0"/>
                  </a:moveTo>
                  <a:lnTo>
                    <a:pt x="1680997" y="0"/>
                  </a:lnTo>
                  <a:lnTo>
                    <a:pt x="1680997" y="986501"/>
                  </a:lnTo>
                  <a:lnTo>
                    <a:pt x="0" y="986501"/>
                  </a:lnTo>
                  <a:close/>
                </a:path>
              </a:pathLst>
            </a:custGeom>
            <a:solidFill>
              <a:srgbClr val="124422"/>
            </a:solidFill>
          </p:spPr>
        </p:sp>
        <p:sp>
          <p:nvSpPr>
            <p:cNvPr id="4" name="TextBox 4"/>
            <p:cNvSpPr txBox="1"/>
            <p:nvPr/>
          </p:nvSpPr>
          <p:spPr>
            <a:xfrm>
              <a:off x="0" y="-28575"/>
              <a:ext cx="1680997" cy="1015076"/>
            </a:xfrm>
            <a:prstGeom prst="rect">
              <a:avLst/>
            </a:prstGeom>
          </p:spPr>
          <p:txBody>
            <a:bodyPr lIns="50800" tIns="50800" rIns="50800" bIns="50800" rtlCol="0" anchor="ctr"/>
            <a:lstStyle/>
            <a:p>
              <a:pPr algn="ctr">
                <a:lnSpc>
                  <a:spcPts val="2100"/>
                </a:lnSpc>
              </a:pPr>
              <a:endParaRPr/>
            </a:p>
          </p:txBody>
        </p:sp>
      </p:grpSp>
      <p:sp>
        <p:nvSpPr>
          <p:cNvPr id="5" name="TextBox 5"/>
          <p:cNvSpPr txBox="1"/>
          <p:nvPr/>
        </p:nvSpPr>
        <p:spPr>
          <a:xfrm>
            <a:off x="905071" y="1028700"/>
            <a:ext cx="4572393" cy="1828800"/>
          </a:xfrm>
          <a:prstGeom prst="rect">
            <a:avLst/>
          </a:prstGeom>
        </p:spPr>
        <p:txBody>
          <a:bodyPr lIns="0" tIns="0" rIns="0" bIns="0" rtlCol="0" anchor="t">
            <a:spAutoFit/>
          </a:bodyPr>
          <a:lstStyle/>
          <a:p>
            <a:pPr algn="l">
              <a:lnSpc>
                <a:spcPts val="7200"/>
              </a:lnSpc>
            </a:pPr>
            <a:r>
              <a:rPr lang="en-US" sz="6000" b="1">
                <a:solidFill>
                  <a:srgbClr val="FFFFFF"/>
                </a:solidFill>
                <a:latin typeface="Red Hat Display Bold"/>
                <a:ea typeface="Red Hat Display Bold"/>
                <a:cs typeface="Red Hat Display Bold"/>
                <a:sym typeface="Red Hat Display Bold"/>
              </a:rPr>
              <a:t>PROPOSED SYSTEM</a:t>
            </a:r>
          </a:p>
        </p:txBody>
      </p:sp>
      <p:grpSp>
        <p:nvGrpSpPr>
          <p:cNvPr id="6" name="Group 6"/>
          <p:cNvGrpSpPr/>
          <p:nvPr/>
        </p:nvGrpSpPr>
        <p:grpSpPr>
          <a:xfrm>
            <a:off x="0" y="3745620"/>
            <a:ext cx="6382535" cy="6541380"/>
            <a:chOff x="0" y="0"/>
            <a:chExt cx="1680997" cy="1722833"/>
          </a:xfrm>
        </p:grpSpPr>
        <p:sp>
          <p:nvSpPr>
            <p:cNvPr id="7" name="Freeform 7"/>
            <p:cNvSpPr/>
            <p:nvPr/>
          </p:nvSpPr>
          <p:spPr>
            <a:xfrm>
              <a:off x="0" y="0"/>
              <a:ext cx="1680997" cy="1722833"/>
            </a:xfrm>
            <a:custGeom>
              <a:avLst/>
              <a:gdLst/>
              <a:ahLst/>
              <a:cxnLst/>
              <a:rect l="l" t="t" r="r" b="b"/>
              <a:pathLst>
                <a:path w="1680997" h="1722833">
                  <a:moveTo>
                    <a:pt x="0" y="0"/>
                  </a:moveTo>
                  <a:lnTo>
                    <a:pt x="1680997" y="0"/>
                  </a:lnTo>
                  <a:lnTo>
                    <a:pt x="1680997" y="1722833"/>
                  </a:lnTo>
                  <a:lnTo>
                    <a:pt x="0" y="1722833"/>
                  </a:lnTo>
                  <a:close/>
                </a:path>
              </a:pathLst>
            </a:custGeom>
            <a:solidFill>
              <a:srgbClr val="00BF63"/>
            </a:solidFill>
          </p:spPr>
        </p:sp>
        <p:sp>
          <p:nvSpPr>
            <p:cNvPr id="8" name="TextBox 8"/>
            <p:cNvSpPr txBox="1"/>
            <p:nvPr/>
          </p:nvSpPr>
          <p:spPr>
            <a:xfrm>
              <a:off x="0" y="-28575"/>
              <a:ext cx="1680997" cy="1751408"/>
            </a:xfrm>
            <a:prstGeom prst="rect">
              <a:avLst/>
            </a:prstGeom>
          </p:spPr>
          <p:txBody>
            <a:bodyPr lIns="50800" tIns="50800" rIns="50800" bIns="50800" rtlCol="0" anchor="ctr"/>
            <a:lstStyle/>
            <a:p>
              <a:pPr algn="ctr">
                <a:lnSpc>
                  <a:spcPts val="2100"/>
                </a:lnSpc>
              </a:pPr>
              <a:endParaRPr/>
            </a:p>
          </p:txBody>
        </p:sp>
      </p:grpSp>
      <p:sp>
        <p:nvSpPr>
          <p:cNvPr id="9" name="TextBox 9"/>
          <p:cNvSpPr txBox="1"/>
          <p:nvPr/>
        </p:nvSpPr>
        <p:spPr>
          <a:xfrm>
            <a:off x="966886" y="4667759"/>
            <a:ext cx="4448764" cy="3648710"/>
          </a:xfrm>
          <a:prstGeom prst="rect">
            <a:avLst/>
          </a:prstGeom>
        </p:spPr>
        <p:txBody>
          <a:bodyPr lIns="0" tIns="0" rIns="0" bIns="0" rtlCol="0" anchor="t">
            <a:spAutoFit/>
          </a:bodyPr>
          <a:lstStyle/>
          <a:p>
            <a:pPr algn="l">
              <a:lnSpc>
                <a:spcPts val="3639"/>
              </a:lnSpc>
            </a:pPr>
            <a:r>
              <a:rPr lang="en-US" sz="2599">
                <a:solidFill>
                  <a:srgbClr val="FFFFFF"/>
                </a:solidFill>
                <a:latin typeface="TT Interphases"/>
                <a:ea typeface="TT Interphases"/>
                <a:cs typeface="TT Interphases"/>
                <a:sym typeface="TT Interphases"/>
              </a:rPr>
              <a:t>The proposed system introduces a real-time, sensor-based solution for efficient waste collection using IoT technologies. It replaces static waste pickup schedules with a dynamic, data-driven process.</a:t>
            </a:r>
          </a:p>
        </p:txBody>
      </p:sp>
      <p:grpSp>
        <p:nvGrpSpPr>
          <p:cNvPr id="10" name="Group 10"/>
          <p:cNvGrpSpPr/>
          <p:nvPr/>
        </p:nvGrpSpPr>
        <p:grpSpPr>
          <a:xfrm>
            <a:off x="6382535" y="8849508"/>
            <a:ext cx="11905465" cy="1437492"/>
            <a:chOff x="0" y="0"/>
            <a:chExt cx="3135596" cy="378599"/>
          </a:xfrm>
        </p:grpSpPr>
        <p:sp>
          <p:nvSpPr>
            <p:cNvPr id="11" name="Freeform 11"/>
            <p:cNvSpPr/>
            <p:nvPr/>
          </p:nvSpPr>
          <p:spPr>
            <a:xfrm>
              <a:off x="0" y="0"/>
              <a:ext cx="3135596" cy="378599"/>
            </a:xfrm>
            <a:custGeom>
              <a:avLst/>
              <a:gdLst/>
              <a:ahLst/>
              <a:cxnLst/>
              <a:rect l="l" t="t" r="r" b="b"/>
              <a:pathLst>
                <a:path w="3135596" h="378599">
                  <a:moveTo>
                    <a:pt x="0" y="0"/>
                  </a:moveTo>
                  <a:lnTo>
                    <a:pt x="3135596" y="0"/>
                  </a:lnTo>
                  <a:lnTo>
                    <a:pt x="3135596" y="378599"/>
                  </a:lnTo>
                  <a:lnTo>
                    <a:pt x="0" y="378599"/>
                  </a:lnTo>
                  <a:close/>
                </a:path>
              </a:pathLst>
            </a:custGeom>
            <a:solidFill>
              <a:srgbClr val="124422"/>
            </a:solidFill>
          </p:spPr>
        </p:sp>
        <p:sp>
          <p:nvSpPr>
            <p:cNvPr id="12" name="TextBox 12"/>
            <p:cNvSpPr txBox="1"/>
            <p:nvPr/>
          </p:nvSpPr>
          <p:spPr>
            <a:xfrm>
              <a:off x="0" y="-28575"/>
              <a:ext cx="3135596" cy="407174"/>
            </a:xfrm>
            <a:prstGeom prst="rect">
              <a:avLst/>
            </a:prstGeom>
          </p:spPr>
          <p:txBody>
            <a:bodyPr lIns="50800" tIns="50800" rIns="50800" bIns="50800" rtlCol="0" anchor="ctr"/>
            <a:lstStyle/>
            <a:p>
              <a:pPr algn="ctr">
                <a:lnSpc>
                  <a:spcPts val="2100"/>
                </a:lnSpc>
              </a:pPr>
              <a:endParaRPr/>
            </a:p>
          </p:txBody>
        </p:sp>
      </p:grpSp>
      <p:graphicFrame>
        <p:nvGraphicFramePr>
          <p:cNvPr id="13" name="Table 13"/>
          <p:cNvGraphicFramePr>
            <a:graphicFrameLocks noGrp="1"/>
          </p:cNvGraphicFramePr>
          <p:nvPr>
            <p:extLst>
              <p:ext uri="{D42A27DB-BD31-4B8C-83A1-F6EECF244321}">
                <p14:modId xmlns:p14="http://schemas.microsoft.com/office/powerpoint/2010/main" val="4135466875"/>
              </p:ext>
            </p:extLst>
          </p:nvPr>
        </p:nvGraphicFramePr>
        <p:xfrm>
          <a:off x="7514792" y="1028700"/>
          <a:ext cx="9744508" cy="7298035"/>
        </p:xfrm>
        <a:graphic>
          <a:graphicData uri="http://schemas.openxmlformats.org/drawingml/2006/table">
            <a:tbl>
              <a:tblPr/>
              <a:tblGrid>
                <a:gridCol w="1064172">
                  <a:extLst>
                    <a:ext uri="{9D8B030D-6E8A-4147-A177-3AD203B41FA5}">
                      <a16:colId xmlns:a16="http://schemas.microsoft.com/office/drawing/2014/main" val="20000"/>
                    </a:ext>
                  </a:extLst>
                </a:gridCol>
                <a:gridCol w="8680336">
                  <a:extLst>
                    <a:ext uri="{9D8B030D-6E8A-4147-A177-3AD203B41FA5}">
                      <a16:colId xmlns:a16="http://schemas.microsoft.com/office/drawing/2014/main" val="20001"/>
                    </a:ext>
                  </a:extLst>
                </a:gridCol>
              </a:tblGrid>
              <a:tr h="1297518">
                <a:tc>
                  <a:txBody>
                    <a:bodyPr/>
                    <a:lstStyle/>
                    <a:p>
                      <a:pPr algn="ctr">
                        <a:lnSpc>
                          <a:spcPts val="3359"/>
                        </a:lnSpc>
                        <a:defRPr/>
                      </a:pPr>
                      <a:r>
                        <a:rPr lang="en-US" sz="2399" b="1">
                          <a:solidFill>
                            <a:srgbClr val="0366BF"/>
                          </a:solidFill>
                          <a:latin typeface="Red Hat Display Bold"/>
                          <a:ea typeface="Red Hat Display Bold"/>
                          <a:cs typeface="Red Hat Display Bold"/>
                          <a:sym typeface="Red Hat Display Bold"/>
                        </a:rPr>
                        <a:t>1</a:t>
                      </a:r>
                      <a:endParaRPr lang="en-US" sz="1100"/>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47625" cap="flat" cmpd="sng" algn="ctr">
                      <a:solidFill>
                        <a:srgbClr val="0366BF"/>
                      </a:solidFill>
                      <a:prstDash val="solid"/>
                      <a:round/>
                      <a:headEnd type="none" w="med" len="med"/>
                      <a:tailEnd type="none" w="med" len="med"/>
                    </a:lnT>
                    <a:lnB w="9525" cap="flat" cmpd="sng" algn="ctr">
                      <a:solidFill>
                        <a:srgbClr val="0366BF"/>
                      </a:solidFill>
                      <a:prstDash val="solid"/>
                      <a:round/>
                      <a:headEnd type="none" w="med" len="med"/>
                      <a:tailEnd type="none" w="med" len="med"/>
                    </a:lnB>
                  </a:tcPr>
                </a:tc>
                <a:tc>
                  <a:txBody>
                    <a:bodyPr/>
                    <a:lstStyle/>
                    <a:p>
                      <a:pPr algn="l">
                        <a:lnSpc>
                          <a:spcPts val="2799"/>
                        </a:lnSpc>
                        <a:defRPr/>
                      </a:pPr>
                      <a:r>
                        <a:rPr lang="en-US" sz="1999">
                          <a:solidFill>
                            <a:srgbClr val="100F0D"/>
                          </a:solidFill>
                          <a:latin typeface="TT Interphases"/>
                          <a:ea typeface="TT Interphases"/>
                          <a:cs typeface="TT Interphases"/>
                          <a:sym typeface="TT Interphases"/>
                          <a:hlinkClick r:id="rId2" action="ppaction://hlinksldjump"/>
                        </a:rPr>
                        <a:t>Ultrasonic Sensor: Detects the bin’s fill level.</a:t>
                      </a:r>
                      <a:endParaRPr lang="en-US" sz="1100"/>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47625" cap="flat" cmpd="sng" algn="ctr">
                      <a:solidFill>
                        <a:srgbClr val="0366BF"/>
                      </a:solidFill>
                      <a:prstDash val="solid"/>
                      <a:round/>
                      <a:headEnd type="none" w="med" len="med"/>
                      <a:tailEnd type="none" w="med" len="med"/>
                    </a:lnT>
                    <a:lnB w="9525" cap="flat" cmpd="sng" algn="ctr">
                      <a:solidFill>
                        <a:srgbClr val="0366BF"/>
                      </a:solidFill>
                      <a:prstDash val="solid"/>
                      <a:round/>
                      <a:headEnd type="none" w="med" len="med"/>
                      <a:tailEnd type="none" w="med" len="med"/>
                    </a:lnB>
                  </a:tcPr>
                </a:tc>
                <a:extLst>
                  <a:ext uri="{0D108BD9-81ED-4DB2-BD59-A6C34878D82A}">
                    <a16:rowId xmlns:a16="http://schemas.microsoft.com/office/drawing/2014/main" val="10000"/>
                  </a:ext>
                </a:extLst>
              </a:tr>
              <a:tr h="1304183">
                <a:tc>
                  <a:txBody>
                    <a:bodyPr/>
                    <a:lstStyle/>
                    <a:p>
                      <a:pPr algn="ctr">
                        <a:lnSpc>
                          <a:spcPts val="3359"/>
                        </a:lnSpc>
                        <a:defRPr/>
                      </a:pPr>
                      <a:r>
                        <a:rPr lang="en-US" sz="2399" b="1">
                          <a:solidFill>
                            <a:srgbClr val="0366BF"/>
                          </a:solidFill>
                          <a:latin typeface="Red Hat Display Bold"/>
                          <a:ea typeface="Red Hat Display Bold"/>
                          <a:cs typeface="Red Hat Display Bold"/>
                          <a:sym typeface="Red Hat Display Bold"/>
                        </a:rPr>
                        <a:t>2</a:t>
                      </a:r>
                      <a:endParaRPr lang="en-US" sz="1100"/>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9525" cap="flat" cmpd="sng" algn="ctr">
                      <a:solidFill>
                        <a:srgbClr val="0366BF"/>
                      </a:solidFill>
                      <a:prstDash val="solid"/>
                      <a:round/>
                      <a:headEnd type="none" w="med" len="med"/>
                      <a:tailEnd type="none" w="med" len="med"/>
                    </a:lnT>
                    <a:lnB w="9525" cap="flat" cmpd="sng" algn="ctr">
                      <a:solidFill>
                        <a:srgbClr val="0366BF"/>
                      </a:solidFill>
                      <a:prstDash val="solid"/>
                      <a:round/>
                      <a:headEnd type="none" w="med" len="med"/>
                      <a:tailEnd type="none" w="med" len="med"/>
                    </a:lnB>
                  </a:tcPr>
                </a:tc>
                <a:tc>
                  <a:txBody>
                    <a:bodyPr/>
                    <a:lstStyle/>
                    <a:p>
                      <a:pPr algn="l">
                        <a:lnSpc>
                          <a:spcPts val="2799"/>
                        </a:lnSpc>
                        <a:defRPr/>
                      </a:pPr>
                      <a:r>
                        <a:rPr lang="en-US" sz="1999">
                          <a:solidFill>
                            <a:srgbClr val="100F0D"/>
                          </a:solidFill>
                          <a:latin typeface="TT Interphases"/>
                          <a:ea typeface="TT Interphases"/>
                          <a:cs typeface="TT Interphases"/>
                          <a:sym typeface="TT Interphases"/>
                          <a:hlinkClick r:id="rId3" action="ppaction://hlinksldjump"/>
                        </a:rPr>
                        <a:t>ESP32 Microcontroller: Collects sensor data and sends it to the cloud.</a:t>
                      </a:r>
                      <a:endParaRPr lang="en-US" sz="1100"/>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9525" cap="flat" cmpd="sng" algn="ctr">
                      <a:solidFill>
                        <a:srgbClr val="0366BF"/>
                      </a:solidFill>
                      <a:prstDash val="solid"/>
                      <a:round/>
                      <a:headEnd type="none" w="med" len="med"/>
                      <a:tailEnd type="none" w="med" len="med"/>
                    </a:lnT>
                    <a:lnB w="9525" cap="flat" cmpd="sng" algn="ctr">
                      <a:solidFill>
                        <a:srgbClr val="0366BF"/>
                      </a:solidFill>
                      <a:prstDash val="solid"/>
                      <a:round/>
                      <a:headEnd type="none" w="med" len="med"/>
                      <a:tailEnd type="none" w="med" len="med"/>
                    </a:lnB>
                  </a:tcPr>
                </a:tc>
                <a:extLst>
                  <a:ext uri="{0D108BD9-81ED-4DB2-BD59-A6C34878D82A}">
                    <a16:rowId xmlns:a16="http://schemas.microsoft.com/office/drawing/2014/main" val="10001"/>
                  </a:ext>
                </a:extLst>
              </a:tr>
              <a:tr h="1112158">
                <a:tc>
                  <a:txBody>
                    <a:bodyPr/>
                    <a:lstStyle/>
                    <a:p>
                      <a:pPr algn="ctr">
                        <a:lnSpc>
                          <a:spcPts val="3359"/>
                        </a:lnSpc>
                        <a:defRPr/>
                      </a:pPr>
                      <a:r>
                        <a:rPr lang="en-US" sz="2399" b="1">
                          <a:solidFill>
                            <a:srgbClr val="0366BF"/>
                          </a:solidFill>
                          <a:latin typeface="Red Hat Display Bold"/>
                          <a:ea typeface="Red Hat Display Bold"/>
                          <a:cs typeface="Red Hat Display Bold"/>
                          <a:sym typeface="Red Hat Display Bold"/>
                        </a:rPr>
                        <a:t>3</a:t>
                      </a:r>
                      <a:endParaRPr lang="en-US" sz="1100"/>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9525" cap="flat" cmpd="sng" algn="ctr">
                      <a:solidFill>
                        <a:srgbClr val="0366BF"/>
                      </a:solidFill>
                      <a:prstDash val="solid"/>
                      <a:round/>
                      <a:headEnd type="none" w="med" len="med"/>
                      <a:tailEnd type="none" w="med" len="med"/>
                    </a:lnT>
                    <a:lnB w="9525" cap="flat" cmpd="sng" algn="ctr">
                      <a:solidFill>
                        <a:srgbClr val="0366BF"/>
                      </a:solidFill>
                      <a:prstDash val="solid"/>
                      <a:round/>
                      <a:headEnd type="none" w="med" len="med"/>
                      <a:tailEnd type="none" w="med" len="med"/>
                    </a:lnB>
                  </a:tcPr>
                </a:tc>
                <a:tc>
                  <a:txBody>
                    <a:bodyPr/>
                    <a:lstStyle/>
                    <a:p>
                      <a:pPr algn="l">
                        <a:lnSpc>
                          <a:spcPts val="2659"/>
                        </a:lnSpc>
                        <a:defRPr/>
                      </a:pPr>
                      <a:r>
                        <a:rPr lang="en-US" sz="1899" u="sng" dirty="0">
                          <a:solidFill>
                            <a:srgbClr val="0000FF"/>
                          </a:solidFill>
                          <a:latin typeface="Canva Sans"/>
                          <a:ea typeface="Canva Sans"/>
                          <a:cs typeface="Canva Sans"/>
                          <a:sym typeface="Canva Sans"/>
                        </a:rPr>
                        <a:t>Wi-Fi/GSM Module: Enables communication between bins and the central system.</a:t>
                      </a:r>
                      <a:endParaRPr lang="en-US" sz="1100" u="sng" dirty="0">
                        <a:solidFill>
                          <a:srgbClr val="0000FF"/>
                        </a:solidFill>
                      </a:endParaRPr>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9525" cap="flat" cmpd="sng" algn="ctr">
                      <a:solidFill>
                        <a:srgbClr val="0366BF"/>
                      </a:solidFill>
                      <a:prstDash val="solid"/>
                      <a:round/>
                      <a:headEnd type="none" w="med" len="med"/>
                      <a:tailEnd type="none" w="med" len="med"/>
                    </a:lnT>
                    <a:lnB w="9525" cap="flat" cmpd="sng" algn="ctr">
                      <a:solidFill>
                        <a:srgbClr val="0366BF"/>
                      </a:solidFill>
                      <a:prstDash val="solid"/>
                      <a:round/>
                      <a:headEnd type="none" w="med" len="med"/>
                      <a:tailEnd type="none" w="med" len="med"/>
                    </a:lnB>
                  </a:tcPr>
                </a:tc>
                <a:extLst>
                  <a:ext uri="{0D108BD9-81ED-4DB2-BD59-A6C34878D82A}">
                    <a16:rowId xmlns:a16="http://schemas.microsoft.com/office/drawing/2014/main" val="10002"/>
                  </a:ext>
                </a:extLst>
              </a:tr>
              <a:tr h="982475">
                <a:tc>
                  <a:txBody>
                    <a:bodyPr/>
                    <a:lstStyle/>
                    <a:p>
                      <a:pPr algn="ctr">
                        <a:lnSpc>
                          <a:spcPts val="3359"/>
                        </a:lnSpc>
                        <a:defRPr/>
                      </a:pPr>
                      <a:r>
                        <a:rPr lang="en-US" sz="2399" b="1">
                          <a:solidFill>
                            <a:srgbClr val="0366BF"/>
                          </a:solidFill>
                          <a:latin typeface="Red Hat Display Bold"/>
                          <a:ea typeface="Red Hat Display Bold"/>
                          <a:cs typeface="Red Hat Display Bold"/>
                          <a:sym typeface="Red Hat Display Bold"/>
                        </a:rPr>
                        <a:t>4</a:t>
                      </a:r>
                      <a:endParaRPr lang="en-US" sz="1100"/>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9525" cap="flat" cmpd="sng" algn="ctr">
                      <a:solidFill>
                        <a:srgbClr val="0366BF"/>
                      </a:solidFill>
                      <a:prstDash val="solid"/>
                      <a:round/>
                      <a:headEnd type="none" w="med" len="med"/>
                      <a:tailEnd type="none" w="med" len="med"/>
                    </a:lnT>
                    <a:lnB w="9525" cap="flat" cmpd="sng" algn="ctr">
                      <a:solidFill>
                        <a:srgbClr val="0366BF"/>
                      </a:solidFill>
                      <a:prstDash val="solid"/>
                      <a:round/>
                      <a:headEnd type="none" w="med" len="med"/>
                      <a:tailEnd type="none" w="med" len="med"/>
                    </a:lnB>
                  </a:tcPr>
                </a:tc>
                <a:tc>
                  <a:txBody>
                    <a:bodyPr/>
                    <a:lstStyle/>
                    <a:p>
                      <a:pPr algn="l">
                        <a:lnSpc>
                          <a:spcPts val="2799"/>
                        </a:lnSpc>
                        <a:defRPr/>
                      </a:pPr>
                      <a:r>
                        <a:rPr lang="en-US" sz="1999">
                          <a:solidFill>
                            <a:srgbClr val="100F0D"/>
                          </a:solidFill>
                          <a:latin typeface="TT Interphases"/>
                          <a:ea typeface="TT Interphases"/>
                          <a:cs typeface="TT Interphases"/>
                          <a:sym typeface="TT Interphases"/>
                          <a:hlinkClick r:id="rId4" action="ppaction://hlinksldjump"/>
                        </a:rPr>
                        <a:t>Cloud Server: Stores data and hosts the management dashboard.</a:t>
                      </a:r>
                      <a:endParaRPr lang="en-US" sz="1100"/>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9525" cap="flat" cmpd="sng" algn="ctr">
                      <a:solidFill>
                        <a:srgbClr val="0366BF"/>
                      </a:solidFill>
                      <a:prstDash val="solid"/>
                      <a:round/>
                      <a:headEnd type="none" w="med" len="med"/>
                      <a:tailEnd type="none" w="med" len="med"/>
                    </a:lnT>
                    <a:lnB w="9525" cap="flat" cmpd="sng" algn="ctr">
                      <a:solidFill>
                        <a:srgbClr val="0366BF"/>
                      </a:solidFill>
                      <a:prstDash val="solid"/>
                      <a:round/>
                      <a:headEnd type="none" w="med" len="med"/>
                      <a:tailEnd type="none" w="med" len="med"/>
                    </a:lnB>
                  </a:tcPr>
                </a:tc>
                <a:extLst>
                  <a:ext uri="{0D108BD9-81ED-4DB2-BD59-A6C34878D82A}">
                    <a16:rowId xmlns:a16="http://schemas.microsoft.com/office/drawing/2014/main" val="10003"/>
                  </a:ext>
                </a:extLst>
              </a:tr>
              <a:tr h="1304183">
                <a:tc>
                  <a:txBody>
                    <a:bodyPr/>
                    <a:lstStyle/>
                    <a:p>
                      <a:pPr algn="ctr">
                        <a:lnSpc>
                          <a:spcPts val="3359"/>
                        </a:lnSpc>
                        <a:defRPr/>
                      </a:pPr>
                      <a:r>
                        <a:rPr lang="en-US" sz="2399" b="1">
                          <a:solidFill>
                            <a:srgbClr val="0366BF"/>
                          </a:solidFill>
                          <a:latin typeface="Red Hat Display Bold"/>
                          <a:ea typeface="Red Hat Display Bold"/>
                          <a:cs typeface="Red Hat Display Bold"/>
                          <a:sym typeface="Red Hat Display Bold"/>
                        </a:rPr>
                        <a:t>5</a:t>
                      </a:r>
                      <a:endParaRPr lang="en-US" sz="1100"/>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9525" cap="flat" cmpd="sng" algn="ctr">
                      <a:solidFill>
                        <a:srgbClr val="0366BF"/>
                      </a:solidFill>
                      <a:prstDash val="solid"/>
                      <a:round/>
                      <a:headEnd type="none" w="med" len="med"/>
                      <a:tailEnd type="none" w="med" len="med"/>
                    </a:lnT>
                    <a:lnB w="9525" cap="flat" cmpd="sng" algn="ctr">
                      <a:solidFill>
                        <a:srgbClr val="0366BF"/>
                      </a:solidFill>
                      <a:prstDash val="solid"/>
                      <a:round/>
                      <a:headEnd type="none" w="med" len="med"/>
                      <a:tailEnd type="none" w="med" len="med"/>
                    </a:lnB>
                  </a:tcPr>
                </a:tc>
                <a:tc>
                  <a:txBody>
                    <a:bodyPr/>
                    <a:lstStyle/>
                    <a:p>
                      <a:pPr algn="l">
                        <a:lnSpc>
                          <a:spcPts val="2799"/>
                        </a:lnSpc>
                        <a:defRPr/>
                      </a:pPr>
                      <a:r>
                        <a:rPr lang="en-US" sz="1999">
                          <a:solidFill>
                            <a:srgbClr val="100F0D"/>
                          </a:solidFill>
                          <a:latin typeface="TT Interphases"/>
                          <a:ea typeface="TT Interphases"/>
                          <a:cs typeface="TT Interphases"/>
                          <a:sym typeface="TT Interphases"/>
                          <a:hlinkClick r:id="rId5" action="ppaction://hlinksldjump"/>
                        </a:rPr>
                        <a:t>Mobile &amp; Web App: Used by public users and municipal staff for real-time tracking and management.</a:t>
                      </a:r>
                      <a:endParaRPr lang="en-US" sz="1100"/>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9525" cap="flat" cmpd="sng" algn="ctr">
                      <a:solidFill>
                        <a:srgbClr val="0366BF"/>
                      </a:solidFill>
                      <a:prstDash val="solid"/>
                      <a:round/>
                      <a:headEnd type="none" w="med" len="med"/>
                      <a:tailEnd type="none" w="med" len="med"/>
                    </a:lnT>
                    <a:lnB w="9525" cap="flat" cmpd="sng" algn="ctr">
                      <a:solidFill>
                        <a:srgbClr val="0366BF"/>
                      </a:solidFill>
                      <a:prstDash val="solid"/>
                      <a:round/>
                      <a:headEnd type="none" w="med" len="med"/>
                      <a:tailEnd type="none" w="med" len="med"/>
                    </a:lnB>
                  </a:tcPr>
                </a:tc>
                <a:extLst>
                  <a:ext uri="{0D108BD9-81ED-4DB2-BD59-A6C34878D82A}">
                    <a16:rowId xmlns:a16="http://schemas.microsoft.com/office/drawing/2014/main" val="10004"/>
                  </a:ext>
                </a:extLst>
              </a:tr>
              <a:tr h="1297518">
                <a:tc>
                  <a:txBody>
                    <a:bodyPr/>
                    <a:lstStyle/>
                    <a:p>
                      <a:pPr algn="ctr">
                        <a:lnSpc>
                          <a:spcPts val="3359"/>
                        </a:lnSpc>
                        <a:defRPr/>
                      </a:pPr>
                      <a:r>
                        <a:rPr lang="en-US" sz="2399" b="1">
                          <a:solidFill>
                            <a:srgbClr val="0366BF"/>
                          </a:solidFill>
                          <a:latin typeface="Red Hat Display Bold"/>
                          <a:ea typeface="Red Hat Display Bold"/>
                          <a:cs typeface="Red Hat Display Bold"/>
                          <a:sym typeface="Red Hat Display Bold"/>
                        </a:rPr>
                        <a:t>6</a:t>
                      </a:r>
                      <a:endParaRPr lang="en-US" sz="1100"/>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9525" cap="flat" cmpd="sng" algn="ctr">
                      <a:solidFill>
                        <a:srgbClr val="0366BF"/>
                      </a:solidFill>
                      <a:prstDash val="solid"/>
                      <a:round/>
                      <a:headEnd type="none" w="med" len="med"/>
                      <a:tailEnd type="none" w="med" len="med"/>
                    </a:lnT>
                    <a:lnB w="47625" cap="flat" cmpd="sng" algn="ctr">
                      <a:solidFill>
                        <a:srgbClr val="0366BF"/>
                      </a:solidFill>
                      <a:prstDash val="solid"/>
                      <a:round/>
                      <a:headEnd type="none" w="med" len="med"/>
                      <a:tailEnd type="none" w="med" len="med"/>
                    </a:lnB>
                  </a:tcPr>
                </a:tc>
                <a:tc>
                  <a:txBody>
                    <a:bodyPr/>
                    <a:lstStyle/>
                    <a:p>
                      <a:pPr algn="l">
                        <a:lnSpc>
                          <a:spcPts val="2799"/>
                        </a:lnSpc>
                        <a:defRPr/>
                      </a:pPr>
                      <a:r>
                        <a:rPr lang="en-US" sz="1999" dirty="0">
                          <a:solidFill>
                            <a:srgbClr val="100F0D"/>
                          </a:solidFill>
                          <a:latin typeface="TT Interphases"/>
                          <a:ea typeface="TT Interphases"/>
                          <a:cs typeface="TT Interphases"/>
                          <a:sym typeface="TT Interphases"/>
                          <a:hlinkClick r:id="rId5" action="ppaction://hlinksldjump"/>
                        </a:rPr>
                        <a:t>GPS Integration: Helps assign the nearest available waste truck.</a:t>
                      </a:r>
                      <a:endParaRPr lang="en-US" sz="1100" dirty="0"/>
                    </a:p>
                  </a:txBody>
                  <a:tcPr marL="190500" marR="190500" marT="190500" marB="190500" anchor="ctr">
                    <a:lnL w="0" cap="flat" cmpd="sng" algn="ctr">
                      <a:solidFill>
                        <a:srgbClr val="0366BF"/>
                      </a:solidFill>
                      <a:prstDash val="solid"/>
                      <a:round/>
                      <a:headEnd type="none" w="med" len="med"/>
                      <a:tailEnd type="none" w="med" len="med"/>
                    </a:lnL>
                    <a:lnR w="0" cap="flat" cmpd="sng" algn="ctr">
                      <a:solidFill>
                        <a:srgbClr val="0366BF"/>
                      </a:solidFill>
                      <a:prstDash val="solid"/>
                      <a:round/>
                      <a:headEnd type="none" w="med" len="med"/>
                      <a:tailEnd type="none" w="med" len="med"/>
                    </a:lnR>
                    <a:lnT w="9525" cap="flat" cmpd="sng" algn="ctr">
                      <a:solidFill>
                        <a:srgbClr val="0366BF"/>
                      </a:solidFill>
                      <a:prstDash val="solid"/>
                      <a:round/>
                      <a:headEnd type="none" w="med" len="med"/>
                      <a:tailEnd type="none" w="med" len="med"/>
                    </a:lnT>
                    <a:lnB w="47625" cap="flat" cmpd="sng" algn="ctr">
                      <a:solidFill>
                        <a:srgbClr val="0366BF"/>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14" name="TextBox 14"/>
          <p:cNvSpPr txBox="1"/>
          <p:nvPr/>
        </p:nvSpPr>
        <p:spPr>
          <a:xfrm>
            <a:off x="7819012" y="9315524"/>
            <a:ext cx="9032510" cy="448310"/>
          </a:xfrm>
          <a:prstGeom prst="rect">
            <a:avLst/>
          </a:prstGeom>
        </p:spPr>
        <p:txBody>
          <a:bodyPr lIns="0" tIns="0" rIns="0" bIns="0" rtlCol="0" anchor="t">
            <a:spAutoFit/>
          </a:bodyPr>
          <a:lstStyle/>
          <a:p>
            <a:pPr algn="ctr">
              <a:lnSpc>
                <a:spcPts val="3639"/>
              </a:lnSpc>
            </a:pPr>
            <a:r>
              <a:rPr lang="en-US" sz="2599">
                <a:solidFill>
                  <a:srgbClr val="FFFFFF"/>
                </a:solidFill>
                <a:latin typeface="TT Interphases"/>
                <a:ea typeface="TT Interphases"/>
                <a:cs typeface="TT Interphases"/>
                <a:sym typeface="TT Interphases"/>
              </a:rPr>
              <a:t>KEY COMPONENTS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24422"/>
        </a:solidFill>
        <a:effectLst/>
      </p:bgPr>
    </p:bg>
    <p:spTree>
      <p:nvGrpSpPr>
        <p:cNvPr id="1" name=""/>
        <p:cNvGrpSpPr/>
        <p:nvPr/>
      </p:nvGrpSpPr>
      <p:grpSpPr>
        <a:xfrm>
          <a:off x="0" y="0"/>
          <a:ext cx="0" cy="0"/>
          <a:chOff x="0" y="0"/>
          <a:chExt cx="0" cy="0"/>
        </a:xfrm>
      </p:grpSpPr>
      <p:sp>
        <p:nvSpPr>
          <p:cNvPr id="2" name="AutoShape 2"/>
          <p:cNvSpPr/>
          <p:nvPr/>
        </p:nvSpPr>
        <p:spPr>
          <a:xfrm>
            <a:off x="140883" y="150533"/>
            <a:ext cx="18006234" cy="9985933"/>
          </a:xfrm>
          <a:prstGeom prst="rect">
            <a:avLst/>
          </a:prstGeom>
          <a:solidFill>
            <a:srgbClr val="124422"/>
          </a:solidFill>
        </p:spPr>
      </p:sp>
      <p:sp>
        <p:nvSpPr>
          <p:cNvPr id="3" name="TextBox 3"/>
          <p:cNvSpPr txBox="1"/>
          <p:nvPr/>
        </p:nvSpPr>
        <p:spPr>
          <a:xfrm>
            <a:off x="1028700" y="952500"/>
            <a:ext cx="7146246" cy="1099033"/>
          </a:xfrm>
          <a:prstGeom prst="rect">
            <a:avLst/>
          </a:prstGeom>
        </p:spPr>
        <p:txBody>
          <a:bodyPr lIns="0" tIns="0" rIns="0" bIns="0" rtlCol="0" anchor="t">
            <a:spAutoFit/>
          </a:bodyPr>
          <a:lstStyle/>
          <a:p>
            <a:pPr marL="0" lvl="0" indent="0" algn="l">
              <a:lnSpc>
                <a:spcPts val="8845"/>
              </a:lnSpc>
            </a:pPr>
            <a:r>
              <a:rPr lang="en-US" sz="7019" b="1">
                <a:solidFill>
                  <a:srgbClr val="FFFFFF"/>
                </a:solidFill>
                <a:latin typeface="Red Hat Display Bold"/>
                <a:ea typeface="Red Hat Display Bold"/>
                <a:cs typeface="Red Hat Display Bold"/>
                <a:sym typeface="Red Hat Display Bold"/>
              </a:rPr>
              <a:t>MODULES USED</a:t>
            </a:r>
          </a:p>
        </p:txBody>
      </p:sp>
      <p:sp>
        <p:nvSpPr>
          <p:cNvPr id="4" name="TextBox 4"/>
          <p:cNvSpPr txBox="1"/>
          <p:nvPr/>
        </p:nvSpPr>
        <p:spPr>
          <a:xfrm>
            <a:off x="1024328" y="4199164"/>
            <a:ext cx="3171240" cy="4168141"/>
          </a:xfrm>
          <a:prstGeom prst="rect">
            <a:avLst/>
          </a:prstGeom>
        </p:spPr>
        <p:txBody>
          <a:bodyPr lIns="0" tIns="0" rIns="0" bIns="0" rtlCol="0" anchor="t">
            <a:spAutoFit/>
          </a:bodyPr>
          <a:lstStyle/>
          <a:p>
            <a:pPr marL="0" lvl="0" indent="0" algn="l">
              <a:lnSpc>
                <a:spcPts val="3359"/>
              </a:lnSpc>
              <a:spcBef>
                <a:spcPct val="0"/>
              </a:spcBef>
            </a:pPr>
            <a:r>
              <a:rPr lang="en-US" sz="2399">
                <a:solidFill>
                  <a:srgbClr val="FFFFFF"/>
                </a:solidFill>
                <a:latin typeface="Red Hat Display"/>
                <a:ea typeface="Red Hat Display"/>
                <a:cs typeface="Red Hat Display"/>
                <a:sym typeface="Red Hat Display"/>
              </a:rPr>
              <a:t>This module includes ultrasonic sensors placed inside waste bins to measure fill levels. These sensors continuously monitor the height of the waste and send data to the control unit when the bin nears full capacity.</a:t>
            </a:r>
          </a:p>
        </p:txBody>
      </p:sp>
      <p:sp>
        <p:nvSpPr>
          <p:cNvPr id="5" name="TextBox 5"/>
          <p:cNvSpPr txBox="1"/>
          <p:nvPr/>
        </p:nvSpPr>
        <p:spPr>
          <a:xfrm>
            <a:off x="1028700" y="2466642"/>
            <a:ext cx="3171240" cy="537846"/>
          </a:xfrm>
          <a:prstGeom prst="rect">
            <a:avLst/>
          </a:prstGeom>
        </p:spPr>
        <p:txBody>
          <a:bodyPr lIns="0" tIns="0" rIns="0" bIns="0" rtlCol="0" anchor="t">
            <a:spAutoFit/>
          </a:bodyPr>
          <a:lstStyle/>
          <a:p>
            <a:pPr marL="0" lvl="0" indent="0" algn="l">
              <a:lnSpc>
                <a:spcPts val="4479"/>
              </a:lnSpc>
              <a:spcBef>
                <a:spcPct val="0"/>
              </a:spcBef>
            </a:pPr>
            <a:r>
              <a:rPr lang="en-US" sz="3199">
                <a:solidFill>
                  <a:srgbClr val="FFFFFF"/>
                </a:solidFill>
                <a:latin typeface="Red Hat Display"/>
                <a:ea typeface="Red Hat Display"/>
                <a:cs typeface="Red Hat Display"/>
                <a:sym typeface="Red Hat Display"/>
              </a:rPr>
              <a:t>1. Sensor Module:</a:t>
            </a:r>
          </a:p>
        </p:txBody>
      </p:sp>
      <p:sp>
        <p:nvSpPr>
          <p:cNvPr id="6" name="AutoShape 6"/>
          <p:cNvSpPr/>
          <p:nvPr/>
        </p:nvSpPr>
        <p:spPr>
          <a:xfrm flipV="1">
            <a:off x="4601823" y="2523792"/>
            <a:ext cx="0" cy="6734508"/>
          </a:xfrm>
          <a:prstGeom prst="line">
            <a:avLst/>
          </a:prstGeom>
          <a:ln w="9525" cap="rnd">
            <a:solidFill>
              <a:srgbClr val="FFFFFF"/>
            </a:solidFill>
            <a:prstDash val="solid"/>
            <a:headEnd type="none" w="sm" len="sm"/>
            <a:tailEnd type="none" w="sm" len="sm"/>
          </a:ln>
        </p:spPr>
      </p:sp>
      <p:sp>
        <p:nvSpPr>
          <p:cNvPr id="7" name="TextBox 7"/>
          <p:cNvSpPr txBox="1"/>
          <p:nvPr/>
        </p:nvSpPr>
        <p:spPr>
          <a:xfrm>
            <a:off x="5234630" y="4199164"/>
            <a:ext cx="3351320" cy="4168140"/>
          </a:xfrm>
          <a:prstGeom prst="rect">
            <a:avLst/>
          </a:prstGeom>
        </p:spPr>
        <p:txBody>
          <a:bodyPr lIns="0" tIns="0" rIns="0" bIns="0" rtlCol="0" anchor="t">
            <a:spAutoFit/>
          </a:bodyPr>
          <a:lstStyle/>
          <a:p>
            <a:pPr marL="0" lvl="0" indent="0" algn="l">
              <a:lnSpc>
                <a:spcPts val="3359"/>
              </a:lnSpc>
              <a:spcBef>
                <a:spcPct val="0"/>
              </a:spcBef>
            </a:pPr>
            <a:r>
              <a:rPr lang="en-US" sz="2400">
                <a:solidFill>
                  <a:srgbClr val="FFFFFF"/>
                </a:solidFill>
                <a:latin typeface="Red Hat Display"/>
                <a:ea typeface="Red Hat Display"/>
                <a:cs typeface="Red Hat Display"/>
                <a:sym typeface="Red Hat Display"/>
              </a:rPr>
              <a:t>This module stores and processes the data received from multiple bins. It uses algorithms to analyze bin status, generate alerts, and optimize collection routes. It can be built using FastAPI/Flask with MongoDB/Firebase.</a:t>
            </a:r>
          </a:p>
        </p:txBody>
      </p:sp>
      <p:sp>
        <p:nvSpPr>
          <p:cNvPr id="8" name="TextBox 8"/>
          <p:cNvSpPr txBox="1"/>
          <p:nvPr/>
        </p:nvSpPr>
        <p:spPr>
          <a:xfrm>
            <a:off x="5278330" y="2466642"/>
            <a:ext cx="3351320" cy="1099821"/>
          </a:xfrm>
          <a:prstGeom prst="rect">
            <a:avLst/>
          </a:prstGeom>
        </p:spPr>
        <p:txBody>
          <a:bodyPr lIns="0" tIns="0" rIns="0" bIns="0" rtlCol="0" anchor="t">
            <a:spAutoFit/>
          </a:bodyPr>
          <a:lstStyle/>
          <a:p>
            <a:pPr marL="0" lvl="0" indent="0" algn="l">
              <a:lnSpc>
                <a:spcPts val="4479"/>
              </a:lnSpc>
              <a:spcBef>
                <a:spcPct val="0"/>
              </a:spcBef>
            </a:pPr>
            <a:r>
              <a:rPr lang="en-US" sz="3199">
                <a:solidFill>
                  <a:srgbClr val="FFFFFF"/>
                </a:solidFill>
                <a:latin typeface="Red Hat Display"/>
                <a:ea typeface="Red Hat Display"/>
                <a:cs typeface="Red Hat Display"/>
                <a:sym typeface="Red Hat Display"/>
              </a:rPr>
              <a:t>2. Cloud/Backend Server Module:</a:t>
            </a:r>
          </a:p>
        </p:txBody>
      </p:sp>
      <p:sp>
        <p:nvSpPr>
          <p:cNvPr id="9" name="AutoShape 9"/>
          <p:cNvSpPr/>
          <p:nvPr/>
        </p:nvSpPr>
        <p:spPr>
          <a:xfrm flipV="1">
            <a:off x="9082088" y="2523792"/>
            <a:ext cx="0" cy="6734508"/>
          </a:xfrm>
          <a:prstGeom prst="line">
            <a:avLst/>
          </a:prstGeom>
          <a:ln w="9525" cap="rnd">
            <a:solidFill>
              <a:srgbClr val="FFFFFF"/>
            </a:solidFill>
            <a:prstDash val="solid"/>
            <a:headEnd type="none" w="sm" len="sm"/>
            <a:tailEnd type="none" w="sm" len="sm"/>
          </a:ln>
        </p:spPr>
      </p:sp>
      <p:sp>
        <p:nvSpPr>
          <p:cNvPr id="10" name="TextBox 10"/>
          <p:cNvSpPr txBox="1"/>
          <p:nvPr/>
        </p:nvSpPr>
        <p:spPr>
          <a:xfrm>
            <a:off x="9701213" y="4199164"/>
            <a:ext cx="3171240" cy="4587240"/>
          </a:xfrm>
          <a:prstGeom prst="rect">
            <a:avLst/>
          </a:prstGeom>
        </p:spPr>
        <p:txBody>
          <a:bodyPr lIns="0" tIns="0" rIns="0" bIns="0" rtlCol="0" anchor="t">
            <a:spAutoFit/>
          </a:bodyPr>
          <a:lstStyle/>
          <a:p>
            <a:pPr marL="0" lvl="0" indent="0" algn="l">
              <a:lnSpc>
                <a:spcPts val="3359"/>
              </a:lnSpc>
              <a:spcBef>
                <a:spcPct val="0"/>
              </a:spcBef>
            </a:pPr>
            <a:r>
              <a:rPr lang="en-US" sz="2400">
                <a:solidFill>
                  <a:srgbClr val="FFFFFF"/>
                </a:solidFill>
                <a:latin typeface="Red Hat Display"/>
                <a:ea typeface="Red Hat Display"/>
                <a:cs typeface="Red Hat Display"/>
                <a:sym typeface="Red Hat Display"/>
              </a:rPr>
              <a:t>The control unit (using ESP8266 or Arduino) receives sensor data and transmits it to the cloud via Wi-Fi or GSM. It acts as the communication bridge between the smart bin and the server, ensuring reliable real-time updates.</a:t>
            </a:r>
          </a:p>
        </p:txBody>
      </p:sp>
      <p:sp>
        <p:nvSpPr>
          <p:cNvPr id="11" name="TextBox 11"/>
          <p:cNvSpPr txBox="1"/>
          <p:nvPr/>
        </p:nvSpPr>
        <p:spPr>
          <a:xfrm>
            <a:off x="9644063" y="2466642"/>
            <a:ext cx="3171240" cy="1099821"/>
          </a:xfrm>
          <a:prstGeom prst="rect">
            <a:avLst/>
          </a:prstGeom>
        </p:spPr>
        <p:txBody>
          <a:bodyPr lIns="0" tIns="0" rIns="0" bIns="0" rtlCol="0" anchor="t">
            <a:spAutoFit/>
          </a:bodyPr>
          <a:lstStyle/>
          <a:p>
            <a:pPr marL="0" lvl="0" indent="0" algn="l">
              <a:lnSpc>
                <a:spcPts val="4479"/>
              </a:lnSpc>
              <a:spcBef>
                <a:spcPct val="0"/>
              </a:spcBef>
            </a:pPr>
            <a:r>
              <a:rPr lang="en-US" sz="3199">
                <a:solidFill>
                  <a:srgbClr val="FFFFFF"/>
                </a:solidFill>
                <a:latin typeface="Red Hat Display"/>
                <a:ea typeface="Red Hat Display"/>
                <a:cs typeface="Red Hat Display"/>
                <a:sym typeface="Red Hat Display"/>
              </a:rPr>
              <a:t>3. Central Control Unit:</a:t>
            </a:r>
          </a:p>
        </p:txBody>
      </p:sp>
      <p:sp>
        <p:nvSpPr>
          <p:cNvPr id="12" name="AutoShape 12"/>
          <p:cNvSpPr/>
          <p:nvPr/>
        </p:nvSpPr>
        <p:spPr>
          <a:xfrm flipV="1">
            <a:off x="13497120" y="2523792"/>
            <a:ext cx="0" cy="6734508"/>
          </a:xfrm>
          <a:prstGeom prst="line">
            <a:avLst/>
          </a:prstGeom>
          <a:ln w="9525" cap="rnd">
            <a:solidFill>
              <a:srgbClr val="FFFFFF"/>
            </a:solidFill>
            <a:prstDash val="solid"/>
            <a:headEnd type="none" w="sm" len="sm"/>
            <a:tailEnd type="none" w="sm" len="sm"/>
          </a:ln>
        </p:spPr>
      </p:sp>
      <p:sp>
        <p:nvSpPr>
          <p:cNvPr id="13" name="TextBox 13"/>
          <p:cNvSpPr txBox="1"/>
          <p:nvPr/>
        </p:nvSpPr>
        <p:spPr>
          <a:xfrm>
            <a:off x="13901933" y="4199164"/>
            <a:ext cx="3688971" cy="4587240"/>
          </a:xfrm>
          <a:prstGeom prst="rect">
            <a:avLst/>
          </a:prstGeom>
        </p:spPr>
        <p:txBody>
          <a:bodyPr lIns="0" tIns="0" rIns="0" bIns="0" rtlCol="0" anchor="t">
            <a:spAutoFit/>
          </a:bodyPr>
          <a:lstStyle/>
          <a:p>
            <a:pPr marL="0" lvl="0" indent="0" algn="l">
              <a:lnSpc>
                <a:spcPts val="3359"/>
              </a:lnSpc>
              <a:spcBef>
                <a:spcPct val="0"/>
              </a:spcBef>
            </a:pPr>
            <a:r>
              <a:rPr lang="en-US" sz="2400">
                <a:solidFill>
                  <a:srgbClr val="FFFFFF"/>
                </a:solidFill>
                <a:latin typeface="Red Hat Display"/>
                <a:ea typeface="Red Hat Display"/>
                <a:cs typeface="Red Hat Display"/>
                <a:sym typeface="Red Hat Display"/>
              </a:rPr>
              <a:t>A user-friendly web or mobile interface where municipal staff can track bin levels, receive alerts, view route plans, and analyze performance data. Built with HTML, CSS, and JavaScript, the dashboard visualizes data on a map and supports role-based access.</a:t>
            </a:r>
          </a:p>
        </p:txBody>
      </p:sp>
      <p:sp>
        <p:nvSpPr>
          <p:cNvPr id="14" name="TextBox 14"/>
          <p:cNvSpPr txBox="1"/>
          <p:nvPr/>
        </p:nvSpPr>
        <p:spPr>
          <a:xfrm>
            <a:off x="13949558" y="2426003"/>
            <a:ext cx="3593721" cy="1099821"/>
          </a:xfrm>
          <a:prstGeom prst="rect">
            <a:avLst/>
          </a:prstGeom>
        </p:spPr>
        <p:txBody>
          <a:bodyPr lIns="0" tIns="0" rIns="0" bIns="0" rtlCol="0" anchor="t">
            <a:spAutoFit/>
          </a:bodyPr>
          <a:lstStyle/>
          <a:p>
            <a:pPr marL="0" lvl="0" indent="0" algn="l">
              <a:lnSpc>
                <a:spcPts val="4479"/>
              </a:lnSpc>
              <a:spcBef>
                <a:spcPct val="0"/>
              </a:spcBef>
            </a:pPr>
            <a:r>
              <a:rPr lang="en-US" sz="3199">
                <a:solidFill>
                  <a:srgbClr val="FFFFFF"/>
                </a:solidFill>
                <a:latin typeface="Red Hat Display"/>
                <a:ea typeface="Red Hat Display"/>
                <a:cs typeface="Red Hat Display"/>
                <a:sym typeface="Red Hat Display"/>
              </a:rPr>
              <a:t>4. Monitoring &amp; Dashboard Module: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1144</Words>
  <Application>Microsoft Office PowerPoint</Application>
  <PresentationFormat>Custom</PresentationFormat>
  <Paragraphs>130</Paragraphs>
  <Slides>12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Arial</vt:lpstr>
      <vt:lpstr>Canva Sans</vt:lpstr>
      <vt:lpstr>Open Sans</vt:lpstr>
      <vt:lpstr>Open Sans Bold</vt:lpstr>
      <vt:lpstr>Open Sauce</vt:lpstr>
      <vt:lpstr>Calibri</vt:lpstr>
      <vt:lpstr>TT Interphases</vt:lpstr>
      <vt:lpstr>TT Interphases Bold</vt:lpstr>
      <vt:lpstr>Red Hat Display</vt:lpstr>
      <vt:lpstr>Red Hat Display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tation</dc:title>
  <dc:creator>Yashvinthini Raghavasrinivasan</dc:creator>
  <cp:lastModifiedBy>Yashvinthini Raghavasrinivasan</cp:lastModifiedBy>
  <cp:revision>2</cp:revision>
  <dcterms:created xsi:type="dcterms:W3CDTF">2006-08-16T00:00:00Z</dcterms:created>
  <dcterms:modified xsi:type="dcterms:W3CDTF">2025-05-09T12:58:16Z</dcterms:modified>
  <dc:identifier>DAGm8nVIvbQ</dc:identifier>
</cp:coreProperties>
</file>

<file path=docProps/thumbnail.jpeg>
</file>